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77" r:id="rId4"/>
    <p:sldId id="279" r:id="rId5"/>
    <p:sldId id="289" r:id="rId6"/>
    <p:sldId id="288" r:id="rId7"/>
    <p:sldId id="290" r:id="rId8"/>
    <p:sldId id="280" r:id="rId9"/>
    <p:sldId id="278" r:id="rId10"/>
    <p:sldId id="258" r:id="rId11"/>
    <p:sldId id="267" r:id="rId12"/>
    <p:sldId id="259" r:id="rId13"/>
    <p:sldId id="260" r:id="rId14"/>
    <p:sldId id="261" r:id="rId15"/>
    <p:sldId id="282" r:id="rId16"/>
    <p:sldId id="262" r:id="rId17"/>
    <p:sldId id="263" r:id="rId18"/>
    <p:sldId id="285" r:id="rId19"/>
    <p:sldId id="264" r:id="rId20"/>
    <p:sldId id="286" r:id="rId21"/>
    <p:sldId id="265" r:id="rId22"/>
    <p:sldId id="287" r:id="rId23"/>
    <p:sldId id="266" r:id="rId24"/>
    <p:sldId id="273"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83" autoAdjust="0"/>
  </p:normalViewPr>
  <p:slideViewPr>
    <p:cSldViewPr>
      <p:cViewPr varScale="1">
        <p:scale>
          <a:sx n="111" d="100"/>
          <a:sy n="111" d="100"/>
        </p:scale>
        <p:origin x="-34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2B7970-4ABD-5840-AE21-8DFD16FFEAD0}" type="datetimeFigureOut">
              <a:rPr lang="sv-SE" smtClean="0"/>
              <a:pPr/>
              <a:t>15-01-27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D76BD8-F4B4-3140-A57E-B9BBA3449868}" type="slidenum">
              <a:rPr lang="sv-SE" smtClean="0"/>
              <a:pPr/>
              <a:t>‹Nr.›</a:t>
            </a:fld>
            <a:endParaRPr lang="sv-SE"/>
          </a:p>
        </p:txBody>
      </p:sp>
    </p:spTree>
    <p:extLst>
      <p:ext uri="{BB962C8B-B14F-4D97-AF65-F5344CB8AC3E}">
        <p14:creationId xmlns:p14="http://schemas.microsoft.com/office/powerpoint/2010/main" val="331004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0236A-C337-46BD-9F02-207C5984991A}" type="datetimeFigureOut">
              <a:rPr lang="sv-SE" smtClean="0"/>
              <a:pPr/>
              <a:t>15-01-27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EBA0A-2E6B-4E6A-84D5-E4ED91369582}" type="slidenum">
              <a:rPr lang="sv-SE" smtClean="0"/>
              <a:pPr/>
              <a:t>‹Nr.›</a:t>
            </a:fld>
            <a:endParaRPr lang="sv-SE" dirty="0"/>
          </a:p>
        </p:txBody>
      </p:sp>
    </p:spTree>
    <p:extLst>
      <p:ext uri="{BB962C8B-B14F-4D97-AF65-F5344CB8AC3E}">
        <p14:creationId xmlns:p14="http://schemas.microsoft.com/office/powerpoint/2010/main" val="41541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Här kommer det finnas ett stolpmanus för föreläsningen. Du kan även ladda hem manuset på www.surfalugnt.se om du vill ha manuset separat.</a:t>
            </a:r>
          </a:p>
          <a:p>
            <a:r>
              <a:rPr lang="sv-SE" sz="1200" kern="1200" dirty="0" smtClean="0">
                <a:solidFill>
                  <a:schemeClr val="tx1"/>
                </a:solidFill>
                <a:effectLst/>
                <a:latin typeface="+mn-lt"/>
                <a:ea typeface="+mn-ea"/>
                <a:cs typeface="+mn-cs"/>
              </a:rPr>
              <a:t>Om du inte är van att tala inför folk så kommer här några tips på hur du kan förbereda dig på ett bra sätt.</a:t>
            </a:r>
          </a:p>
          <a:p>
            <a:r>
              <a:rPr lang="sv-SE" sz="1200" kern="1200" dirty="0" smtClean="0">
                <a:solidFill>
                  <a:schemeClr val="tx1"/>
                </a:solidFill>
                <a:effectLst/>
                <a:latin typeface="+mn-lt"/>
                <a:ea typeface="+mn-ea"/>
                <a:cs typeface="+mn-cs"/>
              </a:rPr>
              <a:t>Se till så att du känner dig trygg i rummet. Kom gärna 30 minuter innan du ska börja, så du kan få ordning på tekniken och ställa i ordning i rummet. Ta ett varv runt i rummet så att du känner dig hemma. </a:t>
            </a:r>
          </a:p>
          <a:p>
            <a:r>
              <a:rPr lang="sv-SE" sz="1200" kern="1200" dirty="0" smtClean="0">
                <a:solidFill>
                  <a:schemeClr val="tx1"/>
                </a:solidFill>
                <a:effectLst/>
                <a:latin typeface="+mn-lt"/>
                <a:ea typeface="+mn-ea"/>
                <a:cs typeface="+mn-cs"/>
              </a:rPr>
              <a:t>Ställ datorn så du inte behöver vända dig i konstiga vinklar när du ska byta sida i presentationen.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Tänk på att ingen annan vet hur föreläsningen ska vara, så om du glömmer något eller säger  fel så är det ingen som kommer att märka det.</a:t>
            </a:r>
          </a:p>
          <a:p>
            <a:r>
              <a:rPr lang="sv-SE" sz="1200" kern="1200" dirty="0" smtClean="0">
                <a:solidFill>
                  <a:schemeClr val="tx1"/>
                </a:solidFill>
                <a:effectLst/>
                <a:latin typeface="+mn-lt"/>
                <a:ea typeface="+mn-ea"/>
                <a:cs typeface="+mn-cs"/>
              </a:rPr>
              <a:t>Om någon ställer frågor du inte kan svara på så är det ingen fara. Med de länkar som finns i presentationen så kommer personen i fråga förmodligen kunna hitta svaret på sin fråga själv.</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du är klar innan det gått 40 minuter så är det heller ingen fara. Antingen så kan man diskutera mer i slutet, eller så får folk gå tidigare. Om du däremot märker att du kommer dra över på tiden, kan det vara bra att säga det, så att de som måste gå efter 40 minuter får en chans att göra det.</a:t>
            </a:r>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a:t>
            </a:fld>
            <a:endParaRPr lang="sv-SE" dirty="0"/>
          </a:p>
        </p:txBody>
      </p:sp>
    </p:spTree>
    <p:extLst>
      <p:ext uri="{BB962C8B-B14F-4D97-AF65-F5344CB8AC3E}">
        <p14:creationId xmlns:p14="http://schemas.microsoft.com/office/powerpoint/2010/main" val="381149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Glöm inte att prata om nätet när du pratar med barn</a:t>
            </a:r>
            <a:r>
              <a:rPr lang="sv-SE" baseline="0" dirty="0" smtClean="0"/>
              <a:t> eller unga. Kom ihåg att ungas nätanvändning handlar om att upprätthålla sociala relationer och dela upplevelser. Det är inte en teknikföreläsning. Ofta träffas samma personer i skolan, på fritiden OCH på nätet. </a:t>
            </a:r>
            <a:endParaRPr lang="sv-SE" dirty="0" smtClean="0"/>
          </a:p>
          <a:p>
            <a:endParaRPr lang="sv-SE" dirty="0" smtClean="0"/>
          </a:p>
          <a:p>
            <a:r>
              <a:rPr lang="sv-SE" dirty="0" smtClean="0"/>
              <a:t>För en del är det en självklarhet, för andra kan det vara förknippat med svårigheter.</a:t>
            </a:r>
            <a:r>
              <a:rPr lang="sv-SE" baseline="0" dirty="0" smtClean="0"/>
              <a:t> </a:t>
            </a:r>
          </a:p>
          <a:p>
            <a:r>
              <a:rPr lang="sv-SE" baseline="0" dirty="0" smtClean="0"/>
              <a:t>Man vet helt enkelt inte vad man ska fråga om, och det man frågar ger ibland svar som man inte förstår</a:t>
            </a:r>
          </a:p>
          <a:p>
            <a:endParaRPr lang="sv-SE" baseline="0" dirty="0" smtClean="0"/>
          </a:p>
          <a:p>
            <a:r>
              <a:rPr lang="sv-SE" baseline="0" dirty="0" smtClean="0"/>
              <a:t>Om ditt barn pratat i telefonen i 1 timme, vad skulle du fråga då? Inte skulle du fråga vilket nummer de ringt, utan vem de pratat med!</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10</a:t>
            </a:fld>
            <a:endParaRPr lang="sv-SE" dirty="0"/>
          </a:p>
        </p:txBody>
      </p:sp>
    </p:spTree>
    <p:extLst>
      <p:ext uri="{BB962C8B-B14F-4D97-AF65-F5344CB8AC3E}">
        <p14:creationId xmlns:p14="http://schemas.microsoft.com/office/powerpoint/2010/main" val="190867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Här har vi samlat några frågor att komma igång med.</a:t>
            </a:r>
          </a:p>
          <a:p>
            <a:r>
              <a:rPr lang="sv-SE" dirty="0" smtClean="0"/>
              <a:t>Om du inte vill skriva ner</a:t>
            </a:r>
            <a:r>
              <a:rPr lang="sv-SE" baseline="0" dirty="0" smtClean="0"/>
              <a:t> dem så finns hela den här presentationen att hämta hem helt gratis från surfalugnt.se</a:t>
            </a:r>
          </a:p>
          <a:p>
            <a:endParaRPr lang="sv-SE" baseline="0" dirty="0" smtClean="0"/>
          </a:p>
          <a:p>
            <a:r>
              <a:rPr lang="sv-SE" baseline="0" dirty="0" smtClean="0"/>
              <a:t>Här kan du givetvis komma med egna frågor. Tänk på samma sätt när barnet sitter vid datorn som när det har varit och tränat sport, träffat kompisar i centrum eller pratat i telefon. Unga gör oftast ingen skillnad på det som de gör på Internet och det utanför,.</a:t>
            </a:r>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11</a:t>
            </a:fld>
            <a:endParaRPr lang="sv-SE" dirty="0"/>
          </a:p>
        </p:txBody>
      </p:sp>
    </p:spTree>
    <p:extLst>
      <p:ext uri="{BB962C8B-B14F-4D97-AF65-F5344CB8AC3E}">
        <p14:creationId xmlns:p14="http://schemas.microsoft.com/office/powerpoint/2010/main" val="321002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dirty="0" smtClean="0"/>
              <a:t>Våga vara vuxen</a:t>
            </a:r>
            <a:r>
              <a:rPr lang="sv-SE" baseline="0" dirty="0" smtClean="0"/>
              <a:t> och sätt gränser. För barn och unga är internet på många sätt en fantastisk plats att vistas på och där de kan stanna länge! Men det finns fortfarande en hel värld utanför datorn som är minst lika viktig att ta del av, och som det mesta i livet är de bra att hitta en balans i aktiviteter och sociala sammanhang i vardagen. Går datorsittandet ut över den fysiska hälsan eller skolarbetet kan det definitivt vara dags att börja sätta gränser.</a:t>
            </a:r>
          </a:p>
          <a:p>
            <a:endParaRPr lang="sv-SE" baseline="0" dirty="0" smtClean="0"/>
          </a:p>
          <a:p>
            <a:r>
              <a:rPr lang="sv-SE" baseline="0" dirty="0" smtClean="0"/>
              <a:t>Många vuxna drar sig för att lägga sig i barnets nätvardag för att man är rädd för att man ska göra fel, eller vara underlägsen rent kunskapsmässigt. Glöm allt det där. Man kan sätta gränser på samma sätt när det gäller Internet som när det gäller hur länge man får vara ute på kvällen eller hur gammal man måste bli för att få gå över vägen själv. </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En bra metod är att tillsammans komma överens om hur många timmar per dygn som är rimligt att spendera framför datorn och på nätet. Ju mer du vet om hur ditt barn använder Internet, desto lättare blir det för er att resonera er fram till en rimlig nivå. </a:t>
            </a:r>
          </a:p>
          <a:p>
            <a:endParaRPr lang="sv-SE" baseline="0" dirty="0" smtClean="0"/>
          </a:p>
          <a:p>
            <a:r>
              <a:rPr lang="sv-SE" baseline="0" dirty="0" smtClean="0"/>
              <a:t>Om du av en någon anledning vill förbjuda datoranvändande ett tag eller vissa tider är det bra att uppmuntra andra alternativ som barnen kan fylla sin tid med.</a:t>
            </a:r>
          </a:p>
          <a:p>
            <a:endParaRPr lang="sv-SE" baseline="0" dirty="0" smtClean="0"/>
          </a:p>
          <a:p>
            <a:r>
              <a:rPr lang="sv-SE" baseline="0" dirty="0" smtClean="0"/>
              <a:t>Som vi har sagt innan så är det allra vanligast att man har regler hemma om hur länge på kvällen man får surfa. Men inte hur många timmar totalt, eller vilket innehåll man bör eller inte bör ta del av.</a:t>
            </a:r>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12</a:t>
            </a:fld>
            <a:endParaRPr lang="sv-SE" dirty="0"/>
          </a:p>
        </p:txBody>
      </p:sp>
    </p:spTree>
    <p:extLst>
      <p:ext uri="{BB962C8B-B14F-4D97-AF65-F5344CB8AC3E}">
        <p14:creationId xmlns:p14="http://schemas.microsoft.com/office/powerpoint/2010/main" val="179688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Våga vara nyfiken.</a:t>
            </a:r>
          </a:p>
          <a:p>
            <a:endParaRPr lang="sv-SE" dirty="0" smtClean="0"/>
          </a:p>
          <a:p>
            <a:r>
              <a:rPr lang="sv-SE" dirty="0" smtClean="0"/>
              <a:t>De</a:t>
            </a:r>
            <a:r>
              <a:rPr lang="sv-SE" baseline="0" dirty="0" smtClean="0"/>
              <a:t> som är de verkliga experterna på nätet idag är ju de unga. Låt dem visa dig sitt internet -  vilka filmklipp de tycker mest om just nu, eller vilka sidor de tycker är roliga. </a:t>
            </a:r>
          </a:p>
          <a:p>
            <a:endParaRPr lang="sv-SE" baseline="0" dirty="0" smtClean="0"/>
          </a:p>
          <a:p>
            <a:r>
              <a:rPr lang="sv-SE" baseline="0" dirty="0" smtClean="0"/>
              <a:t>Fråga hur det fungerar, var inte rädd för att inte kunna, utan låt dem lära dig.</a:t>
            </a:r>
          </a:p>
          <a:p>
            <a:endParaRPr lang="sv-SE" baseline="0" dirty="0" smtClean="0"/>
          </a:p>
          <a:p>
            <a:r>
              <a:rPr lang="sv-SE" baseline="0" dirty="0" smtClean="0"/>
              <a:t>En sätt att surfa tillsammans kan vara att man under dagen skriver upp ord man inte förstår, och frågor som man inte vet svaret på, och sedan kan man sätta sig tillsammans på kvällen och ”googla upp” svaren. Ett kravlöst sätt att umgås med barnen framför datorn. Under ett sådant googlingspass kan det vara enklare att prata med barnet om nätet, vad som är reklam och vad som är fakta och i viss mån om källkritik. Ska man lita på allt bara för att man hittar det högt upp i en google-sökning?</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13</a:t>
            </a:fld>
            <a:endParaRPr lang="sv-SE" dirty="0"/>
          </a:p>
        </p:txBody>
      </p:sp>
    </p:spTree>
    <p:extLst>
      <p:ext uri="{BB962C8B-B14F-4D97-AF65-F5344CB8AC3E}">
        <p14:creationId xmlns:p14="http://schemas.microsoft.com/office/powerpoint/2010/main" val="415235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Lär dig själv.</a:t>
            </a:r>
          </a:p>
          <a:p>
            <a:endParaRPr lang="sv-SE" dirty="0" smtClean="0"/>
          </a:p>
          <a:p>
            <a:r>
              <a:rPr lang="sv-SE" dirty="0" smtClean="0"/>
              <a:t>Även</a:t>
            </a:r>
            <a:r>
              <a:rPr lang="sv-SE" baseline="0" dirty="0" smtClean="0"/>
              <a:t> om ditt barn kan visa dig vilka sidor de är på och vilka filmer de gillar, så är det upp till dig att lära dig mer om sidorna. Om du vill.</a:t>
            </a:r>
          </a:p>
          <a:p>
            <a:r>
              <a:rPr lang="sv-SE" baseline="0" dirty="0" smtClean="0"/>
              <a:t>Om du är orolig för att ditt barn ska råka ut för något på Internet, se då till att läsa igenom vilka säkerhetsrutiner det finns på de sidor där ditt barn är. </a:t>
            </a:r>
          </a:p>
          <a:p>
            <a:r>
              <a:rPr lang="sv-SE" baseline="0" dirty="0" smtClean="0"/>
              <a:t>Hur gör man för att anmäla på just det sidan, vem äger sidan och så vidare.</a:t>
            </a:r>
          </a:p>
          <a:p>
            <a:r>
              <a:rPr lang="sv-SE" baseline="0" dirty="0" smtClean="0"/>
              <a:t>Känner du oro inför en viss sida, prata gärna med andra föräldrar och se om de delar din oro, och hur de i så fall löst det.</a:t>
            </a:r>
          </a:p>
          <a:p>
            <a:endParaRPr lang="sv-SE" baseline="0" dirty="0" smtClean="0"/>
          </a:p>
          <a:p>
            <a:r>
              <a:rPr lang="sv-SE" baseline="0" dirty="0" smtClean="0"/>
              <a:t>På samma sätt som att de flesta lär sig offsideregeln i fotboll om ens barn börjar spela, lika naturligt borde det vara att lära sig spelreglerna på de internetsidor som barnet befinner sig på.</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Ha is i magen, och tro inte på allt som syns och hörs i media. Var källkritisk när det kommer till larmrapporter och skrämselartiklar kring unga och nätet. Oftast är det bara de negativa sidorna som blir belysta, när det verkligen har hänt något riktigt dåligt. Precis som med allt annat – det är sällan fokus på det vardagliga, trevliga samtalet via chatt eller utanför nätet. </a:t>
            </a:r>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14</a:t>
            </a:fld>
            <a:endParaRPr lang="sv-SE" dirty="0"/>
          </a:p>
        </p:txBody>
      </p:sp>
    </p:spTree>
    <p:extLst>
      <p:ext uri="{BB962C8B-B14F-4D97-AF65-F5344CB8AC3E}">
        <p14:creationId xmlns:p14="http://schemas.microsoft.com/office/powerpoint/2010/main" val="125246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Här är en enkel övning</a:t>
            </a:r>
            <a:r>
              <a:rPr lang="sv-SE" baseline="0" dirty="0" smtClean="0"/>
              <a:t> som man kan göra för att t ex se vad som står om orten där man bor eller barnets skola.</a:t>
            </a:r>
          </a:p>
          <a:p>
            <a:r>
              <a:rPr lang="sv-SE" baseline="0" dirty="0" smtClean="0"/>
              <a:t>Genom att göra övningen kommer man också på ett naturligt sätt att besöka nya sidor på nätet, som man kanske inte skulle hittat till annars.</a:t>
            </a:r>
          </a:p>
          <a:p>
            <a:endParaRPr lang="sv-SE" baseline="0" dirty="0" smtClean="0"/>
          </a:p>
          <a:p>
            <a:r>
              <a:rPr lang="sv-SE" baseline="0" dirty="0" smtClean="0"/>
              <a:t>På medieradet.se och surfalugnt.se kan du hitta mängder med undersökningar, övningar och tips om hur du kan lära dig mer.</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15</a:t>
            </a:fld>
            <a:endParaRPr lang="sv-SE" dirty="0"/>
          </a:p>
        </p:txBody>
      </p:sp>
    </p:spTree>
    <p:extLst>
      <p:ext uri="{BB962C8B-B14F-4D97-AF65-F5344CB8AC3E}">
        <p14:creationId xmlns:p14="http://schemas.microsoft.com/office/powerpoint/2010/main" val="216797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Sätt upp gemensamma regler.</a:t>
            </a:r>
          </a:p>
          <a:p>
            <a:endParaRPr lang="sv-SE" dirty="0" smtClean="0"/>
          </a:p>
          <a:p>
            <a:r>
              <a:rPr lang="sv-SE" dirty="0" smtClean="0"/>
              <a:t>Prata</a:t>
            </a:r>
            <a:r>
              <a:rPr lang="sv-SE" baseline="0" dirty="0" smtClean="0"/>
              <a:t> med ditt barn om hur länge de tycker det är ok att surfa. Kanske är deras förslag på hur många timmar, eller hur länge på kvällen man ska få surfa exakt det som du tänkte på.</a:t>
            </a:r>
          </a:p>
          <a:p>
            <a:endParaRPr lang="sv-SE" baseline="0" dirty="0" smtClean="0"/>
          </a:p>
          <a:p>
            <a:r>
              <a:rPr lang="sv-SE" baseline="0" dirty="0" smtClean="0"/>
              <a:t>Man bör även prata om vilken sorts information det är ok att dela med sig av, och vilka mottagarna är av det som man skriver kring sig själv. </a:t>
            </a:r>
            <a:endParaRPr lang="sv-SE" dirty="0" smtClean="0"/>
          </a:p>
        </p:txBody>
      </p:sp>
      <p:sp>
        <p:nvSpPr>
          <p:cNvPr id="4" name="Slide Number Placeholder 3"/>
          <p:cNvSpPr>
            <a:spLocks noGrp="1"/>
          </p:cNvSpPr>
          <p:nvPr>
            <p:ph type="sldNum" sz="quarter" idx="10"/>
          </p:nvPr>
        </p:nvSpPr>
        <p:spPr/>
        <p:txBody>
          <a:bodyPr/>
          <a:lstStyle/>
          <a:p>
            <a:fld id="{046EBA0A-2E6B-4E6A-84D5-E4ED91369582}" type="slidenum">
              <a:rPr lang="sv-SE" smtClean="0"/>
              <a:pPr/>
              <a:t>16</a:t>
            </a:fld>
            <a:endParaRPr lang="sv-SE" dirty="0"/>
          </a:p>
        </p:txBody>
      </p:sp>
    </p:spTree>
    <p:extLst>
      <p:ext uri="{BB962C8B-B14F-4D97-AF65-F5344CB8AC3E}">
        <p14:creationId xmlns:p14="http://schemas.microsoft.com/office/powerpoint/2010/main" val="257326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Hjälp till att anmäla om något skulle hända.</a:t>
            </a:r>
          </a:p>
          <a:p>
            <a:endParaRPr lang="sv-SE" dirty="0" smtClean="0"/>
          </a:p>
          <a:p>
            <a:r>
              <a:rPr lang="sv-SE" dirty="0" smtClean="0"/>
              <a:t>Om</a:t>
            </a:r>
            <a:r>
              <a:rPr lang="sv-SE" baseline="0" dirty="0" smtClean="0"/>
              <a:t> ditt barn berättar att det har blivit utsatt för något kränkande på nätet - var inte fördömande! En vanlig reaktion från vuxna är att ställa motfrågor som: ”Men varför är du på den sidan??”, och ”Jag har ju sagt att du inte ska vara där!!” </a:t>
            </a:r>
          </a:p>
          <a:p>
            <a:r>
              <a:rPr lang="sv-SE" baseline="0" dirty="0" smtClean="0"/>
              <a:t>Med en sådan reaktion från den vuxna kommer barnet förmodligen inte att berätta mer, och kommer nog inte säga till om det skulle hända fler gånger.</a:t>
            </a:r>
          </a:p>
          <a:p>
            <a:r>
              <a:rPr lang="sv-SE" baseline="0" dirty="0" smtClean="0"/>
              <a:t>Uppmana istället barnet att visa dig. Så att du som vuxen kan se och göra en bedömning av det som hänt.</a:t>
            </a:r>
          </a:p>
          <a:p>
            <a:endParaRPr lang="sv-SE" baseline="0" dirty="0" smtClean="0"/>
          </a:p>
          <a:p>
            <a:r>
              <a:rPr lang="sv-SE" b="1" baseline="0" dirty="0" smtClean="0"/>
              <a:t>I de allra flesta fallen så är den som utsätter någon i barnets närhet, t ex från skolan eller träningsgruppen.</a:t>
            </a:r>
          </a:p>
          <a:p>
            <a:r>
              <a:rPr lang="sv-SE" b="1" baseline="0" dirty="0" smtClean="0"/>
              <a:t>Då kan du som vuxen hjälpa till att berätta i till exempel skolan.</a:t>
            </a:r>
          </a:p>
          <a:p>
            <a:endParaRPr lang="sv-SE" baseline="0" dirty="0" smtClean="0"/>
          </a:p>
          <a:p>
            <a:r>
              <a:rPr lang="sv-SE" baseline="0" dirty="0" smtClean="0"/>
              <a:t>Du kan även hjälpa barnet med att anmäla.</a:t>
            </a:r>
          </a:p>
          <a:p>
            <a:r>
              <a:rPr lang="sv-SE" baseline="0" dirty="0" smtClean="0"/>
              <a:t>Vi tycker att man alltid ska anmäla på den sidan där det hänt.</a:t>
            </a:r>
          </a:p>
          <a:p>
            <a:r>
              <a:rPr lang="sv-SE" baseline="0" dirty="0" smtClean="0"/>
              <a:t>Om det händer något så kan det vara bra att du som vuxen vet hur det går till att anmäla. Lär dig själv i förbyggande syfte genom att besöka de sidor där ditt barn är och läsa på om hur man anmäler, och vad som händer då.</a:t>
            </a:r>
          </a:p>
          <a:p>
            <a:endParaRPr lang="sv-SE" baseline="0" dirty="0" smtClean="0"/>
          </a:p>
          <a:p>
            <a:r>
              <a:rPr lang="sv-SE" b="0" dirty="0" smtClean="0"/>
              <a:t>På de allra flesta sidor finns en anmälningsfunktion. Den brukar finnas längst ner på sidorna och stå under antingen ”anmäl” eller ”abuse”. </a:t>
            </a:r>
            <a:endParaRPr lang="sv-SE" baseline="0" dirty="0" smtClean="0"/>
          </a:p>
          <a:p>
            <a:endParaRPr lang="sv-SE" baseline="0" dirty="0" smtClean="0"/>
          </a:p>
        </p:txBody>
      </p:sp>
      <p:sp>
        <p:nvSpPr>
          <p:cNvPr id="4" name="Slide Number Placeholder 3"/>
          <p:cNvSpPr>
            <a:spLocks noGrp="1"/>
          </p:cNvSpPr>
          <p:nvPr>
            <p:ph type="sldNum" sz="quarter" idx="10"/>
          </p:nvPr>
        </p:nvSpPr>
        <p:spPr/>
        <p:txBody>
          <a:bodyPr/>
          <a:lstStyle/>
          <a:p>
            <a:fld id="{046EBA0A-2E6B-4E6A-84D5-E4ED91369582}" type="slidenum">
              <a:rPr lang="sv-SE" smtClean="0"/>
              <a:pPr/>
              <a:t>17</a:t>
            </a:fld>
            <a:endParaRPr lang="sv-SE" dirty="0"/>
          </a:p>
        </p:txBody>
      </p:sp>
    </p:spTree>
    <p:extLst>
      <p:ext uri="{BB962C8B-B14F-4D97-AF65-F5344CB8AC3E}">
        <p14:creationId xmlns:p14="http://schemas.microsoft.com/office/powerpoint/2010/main" val="40512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Om det händer flera gånger, eller har pågått en</a:t>
            </a:r>
            <a:r>
              <a:rPr lang="sv-SE" baseline="0" dirty="0" smtClean="0"/>
              <a:t> längre tid, och att det kanske finns kräkningar som äger rum utanför nätet kan ni också överväga att polisanmäla. </a:t>
            </a:r>
          </a:p>
          <a:p>
            <a:endParaRPr lang="sv-SE" baseline="0" dirty="0" smtClean="0"/>
          </a:p>
          <a:p>
            <a:r>
              <a:rPr lang="sv-SE" baseline="0" dirty="0" smtClean="0"/>
              <a:t>Alla sidor har sitt eget anmälningssystem, därför går vi inte igenom hur man anmäler här, utan det är bäst att ni själva tittar hur det fungerar på de sidorna där era barn är.</a:t>
            </a:r>
          </a:p>
        </p:txBody>
      </p:sp>
      <p:sp>
        <p:nvSpPr>
          <p:cNvPr id="4" name="Slide Number Placeholder 3"/>
          <p:cNvSpPr>
            <a:spLocks noGrp="1"/>
          </p:cNvSpPr>
          <p:nvPr>
            <p:ph type="sldNum" sz="quarter" idx="10"/>
          </p:nvPr>
        </p:nvSpPr>
        <p:spPr/>
        <p:txBody>
          <a:bodyPr/>
          <a:lstStyle/>
          <a:p>
            <a:fld id="{046EBA0A-2E6B-4E6A-84D5-E4ED91369582}" type="slidenum">
              <a:rPr lang="sv-SE" smtClean="0"/>
              <a:pPr/>
              <a:t>18</a:t>
            </a:fld>
            <a:endParaRPr lang="sv-SE" dirty="0"/>
          </a:p>
        </p:txBody>
      </p:sp>
    </p:spTree>
    <p:extLst>
      <p:ext uri="{BB962C8B-B14F-4D97-AF65-F5344CB8AC3E}">
        <p14:creationId xmlns:p14="http://schemas.microsoft.com/office/powerpoint/2010/main" val="75371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Var en bra förebild.</a:t>
            </a:r>
          </a:p>
          <a:p>
            <a:endParaRPr lang="sv-SE" dirty="0" smtClean="0"/>
          </a:p>
          <a:p>
            <a:r>
              <a:rPr lang="sv-SE" dirty="0" smtClean="0"/>
              <a:t>Ett</a:t>
            </a:r>
            <a:r>
              <a:rPr lang="sv-SE" baseline="0" dirty="0" smtClean="0"/>
              <a:t> klassiskt råd som gäller överallt, inte bara på Internet.</a:t>
            </a:r>
          </a:p>
          <a:p>
            <a:r>
              <a:rPr lang="sv-SE" baseline="0" dirty="0" smtClean="0"/>
              <a:t>Dock kan man här tänka på att om man inte vill att barnen ska ta kontakt med okända människor via Internet, så gör det inte du heller.</a:t>
            </a:r>
          </a:p>
          <a:p>
            <a:r>
              <a:rPr lang="sv-SE" baseline="0" dirty="0" smtClean="0"/>
              <a:t>Givetvis är det ibland skillnad på vad barn och vuxna gör på nätet, och att du måste få vara vuxen och göra det som är bäst för dig.</a:t>
            </a:r>
          </a:p>
          <a:p>
            <a:r>
              <a:rPr lang="sv-SE" baseline="0" dirty="0" smtClean="0"/>
              <a:t>Men glöm då inte bort att förklara varför du får chatta med dina kompisar på MSN efter 22:00 när inte din tonåring får det. </a:t>
            </a:r>
          </a:p>
          <a:p>
            <a:endParaRPr lang="sv-SE" baseline="0" dirty="0" smtClean="0"/>
          </a:p>
          <a:p>
            <a:r>
              <a:rPr lang="sv-SE" baseline="0" dirty="0" smtClean="0"/>
              <a:t>Som vuxen tänker man inte alltid på att många av de aktiviteter vi ägnar oss åt på nätet inkluderar att samtala med, och möta, okända människor. I t.ex. diskussionsforum, grupper och på dejtingsidor. </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19</a:t>
            </a:fld>
            <a:endParaRPr lang="sv-SE" dirty="0"/>
          </a:p>
        </p:txBody>
      </p:sp>
    </p:spTree>
    <p:extLst>
      <p:ext uri="{BB962C8B-B14F-4D97-AF65-F5344CB8AC3E}">
        <p14:creationId xmlns:p14="http://schemas.microsoft.com/office/powerpoint/2010/main" val="407579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sv-SE" baseline="0" dirty="0" smtClean="0"/>
          </a:p>
        </p:txBody>
      </p:sp>
      <p:sp>
        <p:nvSpPr>
          <p:cNvPr id="4" name="Slide Number Placeholder 3"/>
          <p:cNvSpPr>
            <a:spLocks noGrp="1"/>
          </p:cNvSpPr>
          <p:nvPr>
            <p:ph type="sldNum" sz="quarter" idx="10"/>
          </p:nvPr>
        </p:nvSpPr>
        <p:spPr/>
        <p:txBody>
          <a:bodyPr/>
          <a:lstStyle/>
          <a:p>
            <a:fld id="{046EBA0A-2E6B-4E6A-84D5-E4ED91369582}" type="slidenum">
              <a:rPr lang="sv-SE" smtClean="0"/>
              <a:pPr/>
              <a:t>2</a:t>
            </a:fld>
            <a:endParaRPr lang="sv-SE" dirty="0"/>
          </a:p>
        </p:txBody>
      </p:sp>
    </p:spTree>
    <p:extLst>
      <p:ext uri="{BB962C8B-B14F-4D97-AF65-F5344CB8AC3E}">
        <p14:creationId xmlns:p14="http://schemas.microsoft.com/office/powerpoint/2010/main" val="151867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BRIS rapport om unga och IT visar att det inte är ovanligt att unga idag är oroliga för vad deras föräldrar gör på Internet.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Nätdejting är en sak som blivit mer och mer vanlig, och om barnen hela tiden blir varnade för hur farligt det är att träffa folk som man lärt känna på Internet, så kan det naturligtvis bli delade känslor om en förälder ska träffa någon på riktigt som de lärt känna via nätet.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Våga säga ifrån om du ser kränkande beteende på nätet. Tänk inte att någon annan gör det. För ofta gör inte någon annan det som inte du heller gör.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Tänk dig för innan du delar vidare filmer, länkar eller ”roliga sidor” med innehåll som faktiskt många gånger är kränkande och förlöjligande. Vill du inte att unga ska bete sig kränkande på nätet så kan du inte själv göra det och skylla på att det bara är på skämt.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Fråga alltid barn och unga om det är ok att du lägger upp bilder på dem på t.ex. Facebook eller Instagram. Annars blir det väldigt konstigt att de själva inte får lägga upp bilder utan att fråga.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Ta gärna upp frågor om barn, unga och Internet när ni har klassträffar eller liknande i skolan.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Förmodligen är det fler än du som har tankar och funderingar kring detta.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Kanske kan ni tillsammans lösa några av de problem som ni står inför.</a:t>
            </a:r>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20</a:t>
            </a:fld>
            <a:endParaRPr lang="sv-SE" dirty="0"/>
          </a:p>
        </p:txBody>
      </p:sp>
    </p:spTree>
    <p:extLst>
      <p:ext uri="{BB962C8B-B14F-4D97-AF65-F5344CB8AC3E}">
        <p14:creationId xmlns:p14="http://schemas.microsoft.com/office/powerpoint/2010/main" val="82916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Men det viktigaste</a:t>
            </a:r>
            <a:r>
              <a:rPr lang="sv-SE" baseline="0" dirty="0" smtClean="0"/>
              <a:t> av allt: Var där för ditt barn.</a:t>
            </a:r>
          </a:p>
          <a:p>
            <a:r>
              <a:rPr lang="sv-SE" baseline="0" dirty="0" smtClean="0"/>
              <a:t>Oavsett om det händer något tråkigt på eller via internet eller inte, så är det viktigt för barn att kunna ha vuxna i sin närhet som de kan lita på. Som det kan prata med om händelser de råkar ut för i sin vardag – i verkliga livet som på nätet.</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21</a:t>
            </a:fld>
            <a:endParaRPr lang="sv-SE" dirty="0"/>
          </a:p>
        </p:txBody>
      </p:sp>
    </p:spTree>
    <p:extLst>
      <p:ext uri="{BB962C8B-B14F-4D97-AF65-F5344CB8AC3E}">
        <p14:creationId xmlns:p14="http://schemas.microsoft.com/office/powerpoint/2010/main" val="309009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Nu är vi snart klara för idag.</a:t>
            </a:r>
          </a:p>
          <a:p>
            <a:r>
              <a:rPr lang="sv-SE" dirty="0" smtClean="0"/>
              <a:t>Är det någon som har några frågor?</a:t>
            </a:r>
          </a:p>
          <a:p>
            <a:r>
              <a:rPr lang="sv-SE" dirty="0" smtClean="0"/>
              <a:t>Eller nån som känner att de vill dela med sig något,</a:t>
            </a:r>
            <a:r>
              <a:rPr lang="sv-SE" baseline="0" dirty="0" smtClean="0"/>
              <a:t> kanske utifrån de här frågeställningarna?</a:t>
            </a:r>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22</a:t>
            </a:fld>
            <a:endParaRPr lang="sv-SE" dirty="0"/>
          </a:p>
        </p:txBody>
      </p:sp>
    </p:spTree>
    <p:extLst>
      <p:ext uri="{BB962C8B-B14F-4D97-AF65-F5344CB8AC3E}">
        <p14:creationId xmlns:p14="http://schemas.microsoft.com/office/powerpoint/2010/main" val="238178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Här är några tips på sidor</a:t>
            </a:r>
            <a:r>
              <a:rPr lang="sv-SE" baseline="0" dirty="0" smtClean="0"/>
              <a:t> och undersökningar som du kan läsa om du vill lära dig mer. </a:t>
            </a:r>
          </a:p>
          <a:p>
            <a:r>
              <a:rPr lang="sv-SE" baseline="0" dirty="0" smtClean="0"/>
              <a:t>Alla länkarna finns samlade på surfalugnt.se</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23</a:t>
            </a:fld>
            <a:endParaRPr lang="sv-SE" dirty="0"/>
          </a:p>
        </p:txBody>
      </p:sp>
    </p:spTree>
    <p:extLst>
      <p:ext uri="{BB962C8B-B14F-4D97-AF65-F5344CB8AC3E}">
        <p14:creationId xmlns:p14="http://schemas.microsoft.com/office/powerpoint/2010/main" val="1015017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Då skulle jag vilja tacka så mycket för att ni tog av er tid och kom hit och lyssnade på mig.</a:t>
            </a:r>
          </a:p>
          <a:p>
            <a:r>
              <a:rPr lang="sv-SE" dirty="0" smtClean="0"/>
              <a:t>Hoppas ni</a:t>
            </a:r>
            <a:r>
              <a:rPr lang="sv-SE" baseline="0" dirty="0" smtClean="0"/>
              <a:t> tycker att dagens föreläsning har gett lite nyttig information, eller kanske ett frö till hur ni kan prata mer om Internet hemma.</a:t>
            </a:r>
          </a:p>
          <a:p>
            <a:endParaRPr lang="sv-SE" baseline="0" dirty="0" smtClean="0"/>
          </a:p>
          <a:p>
            <a:r>
              <a:rPr lang="sv-SE" baseline="0" dirty="0" smtClean="0"/>
              <a:t>Tack.</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24</a:t>
            </a:fld>
            <a:endParaRPr lang="sv-SE" dirty="0"/>
          </a:p>
        </p:txBody>
      </p:sp>
    </p:spTree>
    <p:extLst>
      <p:ext uri="{BB962C8B-B14F-4D97-AF65-F5344CB8AC3E}">
        <p14:creationId xmlns:p14="http://schemas.microsoft.com/office/powerpoint/2010/main" val="9510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Ofta</a:t>
            </a:r>
            <a:r>
              <a:rPr lang="sv-SE" baseline="0" dirty="0" smtClean="0"/>
              <a:t> är de det negativa sidorna av Internet som kommer upp när man ska prata om ungas nätvardag. Visst finns det unga som blir väldigt utsatta på och via Internet. Men majoriteten av Sveriges unga har inte råkat ut för något dåligt på Internet. </a:t>
            </a:r>
          </a:p>
          <a:p>
            <a:endParaRPr lang="sv-SE" baseline="0" dirty="0" smtClean="0"/>
          </a:p>
          <a:p>
            <a:r>
              <a:rPr lang="sv-SE" baseline="0" dirty="0" smtClean="0"/>
              <a:t>Om vi ska titta på några saker som är negativa på nätet, så säger en undersökning från Friends att hela 41% av Sveriges 14-16 åringar blivit utsatta för kränkningar över Internet. Var tionde flicka har fått bilder spridda på nätet mot sin vilja. Då ska man också komma ihåg att många undersökningar och enkäter inte har ett särskilt stort underlag, och frågorna kan vara ställda på ett sådant sätt att många svarar att de någon gång känt sig kränkt. </a:t>
            </a:r>
          </a:p>
          <a:p>
            <a:endParaRPr lang="sv-SE" baseline="0" dirty="0" smtClean="0"/>
          </a:p>
          <a:p>
            <a:r>
              <a:rPr lang="sv-SE" baseline="0" dirty="0" smtClean="0"/>
              <a:t>Att förebygga att detta och liknande inte ska ske kan handla om att vi vuxna ska kunna sätta upp bra ramar för unga på nätet. Men kanske främst att vi ska vara närvarande vuxna som förstår vilken värld som Internet är, och att vi tar ett vuxet ansvar och samtalar med unga om hur man beter sig schysst mot andra – både på nätet och utanför. </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Surfa Lugnt tror inte att regler och förbud är det bästa sättet att förbygga kräkningar på nätet, vi tror samtal och en ökad kunskap bland vuxna om ungas nätvardag är mer effektivt. </a:t>
            </a:r>
          </a:p>
          <a:p>
            <a:endParaRPr lang="sv-SE" baseline="0" dirty="0" smtClean="0"/>
          </a:p>
        </p:txBody>
      </p:sp>
      <p:sp>
        <p:nvSpPr>
          <p:cNvPr id="4" name="Slide Number Placeholder 3"/>
          <p:cNvSpPr>
            <a:spLocks noGrp="1"/>
          </p:cNvSpPr>
          <p:nvPr>
            <p:ph type="sldNum" sz="quarter" idx="10"/>
          </p:nvPr>
        </p:nvSpPr>
        <p:spPr/>
        <p:txBody>
          <a:bodyPr/>
          <a:lstStyle/>
          <a:p>
            <a:fld id="{046EBA0A-2E6B-4E6A-84D5-E4ED91369582}" type="slidenum">
              <a:rPr lang="sv-SE" smtClean="0"/>
              <a:pPr/>
              <a:t>3</a:t>
            </a:fld>
            <a:endParaRPr lang="sv-SE" dirty="0"/>
          </a:p>
        </p:txBody>
      </p:sp>
    </p:spTree>
    <p:extLst>
      <p:ext uri="{BB962C8B-B14F-4D97-AF65-F5344CB8AC3E}">
        <p14:creationId xmlns:p14="http://schemas.microsoft.com/office/powerpoint/2010/main" val="396578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För att inte bara visa siffror så kan man sammanfatta det hela i 5 punkter:</a:t>
            </a:r>
          </a:p>
          <a:p>
            <a:r>
              <a:rPr lang="sv-SE" dirty="0" smtClean="0"/>
              <a:t>1. Internet är en naturlig del i ungas vardag, man träffar vänner där och man delar med sig av sina upplevelser.</a:t>
            </a:r>
            <a:r>
              <a:rPr lang="sv-SE" baseline="0" dirty="0" smtClean="0"/>
              <a:t> Oftast umgås man med samma människor som man umgås med i sitt övriga sociala liv.</a:t>
            </a:r>
          </a:p>
          <a:p>
            <a:endParaRPr lang="sv-SE" baseline="0" dirty="0" smtClean="0"/>
          </a:p>
          <a:p>
            <a:r>
              <a:rPr lang="sv-SE" baseline="0" dirty="0" smtClean="0"/>
              <a:t>2. Användarna av internet blir yngre och yngre, för 8 år sedan var man runt 12, 13 år när man gjorde debut på nätet, idag är man runt 3</a:t>
            </a:r>
          </a:p>
          <a:p>
            <a:endParaRPr lang="sv-SE" baseline="0" dirty="0" smtClean="0"/>
          </a:p>
          <a:p>
            <a:r>
              <a:rPr lang="sv-SE" baseline="0" dirty="0" smtClean="0"/>
              <a:t> 3. Trots att det oftast pratas om att unga blir utsatta för negativa upplevelser på nätet så får man inte glömma att en majoritet aldrig varit utsatta. Det är viktigt att tänka på när man börjar prata med barn om Internet, att inte utgå ifrån att de har en negativ bild av internet och att det är farligt. Utan snarare tvärtom.</a:t>
            </a:r>
          </a:p>
          <a:p>
            <a:endParaRPr lang="sv-SE" baseline="0" dirty="0" smtClean="0"/>
          </a:p>
          <a:p>
            <a:r>
              <a:rPr lang="sv-SE" baseline="0" dirty="0" smtClean="0"/>
              <a:t>4. Alla är på nätet, ja så är det faktiskt nästan. Alla samhällsklasser använder internet i lika stor utsträckning. Sedan är det stor variation vad man faktiskt gör där. </a:t>
            </a:r>
          </a:p>
          <a:p>
            <a:endParaRPr lang="sv-SE" baseline="0" dirty="0" smtClean="0"/>
          </a:p>
          <a:p>
            <a:r>
              <a:rPr lang="sv-SE" baseline="0" dirty="0" smtClean="0"/>
              <a:t>5. Du behövs där du med. Det behövs vuxna som de unga kan prata med om sina upplevelser på Internet med. Oavsett om det är positiva eller negativa upplevelser så behövs det nån att prata med. </a:t>
            </a:r>
          </a:p>
          <a:p>
            <a:endParaRPr lang="sv-SE" baseline="0" dirty="0" smtClean="0"/>
          </a:p>
        </p:txBody>
      </p:sp>
      <p:sp>
        <p:nvSpPr>
          <p:cNvPr id="4" name="Slide Number Placeholder 3"/>
          <p:cNvSpPr>
            <a:spLocks noGrp="1"/>
          </p:cNvSpPr>
          <p:nvPr>
            <p:ph type="sldNum" sz="quarter" idx="10"/>
          </p:nvPr>
        </p:nvSpPr>
        <p:spPr/>
        <p:txBody>
          <a:bodyPr/>
          <a:lstStyle/>
          <a:p>
            <a:fld id="{046EBA0A-2E6B-4E6A-84D5-E4ED91369582}" type="slidenum">
              <a:rPr lang="sv-SE" smtClean="0"/>
              <a:pPr/>
              <a:t>4</a:t>
            </a:fld>
            <a:endParaRPr lang="sv-SE" dirty="0"/>
          </a:p>
        </p:txBody>
      </p:sp>
    </p:spTree>
    <p:extLst>
      <p:ext uri="{BB962C8B-B14F-4D97-AF65-F5344CB8AC3E}">
        <p14:creationId xmlns:p14="http://schemas.microsoft.com/office/powerpoint/2010/main" val="110193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är bekräftelsebehov? Bra eller dåligt?</a:t>
            </a:r>
          </a:p>
          <a:p>
            <a:endParaRPr lang="sv-SE" dirty="0" smtClean="0"/>
          </a:p>
          <a:p>
            <a:r>
              <a:rPr lang="sv-SE" dirty="0" smtClean="0"/>
              <a:t>Hur bekräftar vi våra barn och unga omkring oss? Hur gör du? </a:t>
            </a:r>
          </a:p>
          <a:p>
            <a:endParaRPr lang="sv-SE" dirty="0" smtClean="0"/>
          </a:p>
          <a:p>
            <a:r>
              <a:rPr lang="sv-SE" dirty="0" smtClean="0"/>
              <a:t>Kan de bara få uppmärksamhet på nätet?</a:t>
            </a:r>
          </a:p>
          <a:p>
            <a:endParaRPr lang="sv-SE" dirty="0" smtClean="0"/>
          </a:p>
          <a:p>
            <a:r>
              <a:rPr lang="sv-SE" dirty="0" smtClean="0"/>
              <a:t>Finns inga rätta svar, du måste tänka själv. Hur gör du själv på nätet?</a:t>
            </a:r>
            <a:r>
              <a:rPr lang="sv-SE" baseline="0" dirty="0" smtClean="0"/>
              <a:t> Hur gör andra vuxna, lägger vi upp bilder på våra surdegar och träningsresultat? Jagar vi gilla-markeringar? Om vi gör det, varför skulle inte unga vilja ha samma uppmärksamhet och uppskattning? </a:t>
            </a:r>
          </a:p>
          <a:p>
            <a:endParaRPr lang="sv-SE" baseline="0" dirty="0" smtClean="0"/>
          </a:p>
          <a:p>
            <a:r>
              <a:rPr lang="sv-SE" baseline="0" dirty="0" smtClean="0"/>
              <a:t>För inte så länge sen samlades vi i soffan med de nyss framkallade bilderna, för att minnas och återuppleva semestrar, livshändelser och fester. Ännu tidigare bänkade vi oss framför diaprojektorn för att kunna dela med oss av våra upplevelser. </a:t>
            </a:r>
          </a:p>
          <a:p>
            <a:endParaRPr lang="sv-SE" baseline="0" dirty="0" smtClean="0"/>
          </a:p>
          <a:p>
            <a:r>
              <a:rPr lang="sv-SE" baseline="0" dirty="0" smtClean="0"/>
              <a:t>Vi tycker helt enkelt om att få bekräftelse på att det vi gör är uppskattat, och vi vill dela våra upplevelser med varandra. Nätet gör det både snabbare och mer lättillgängligt. </a:t>
            </a:r>
          </a:p>
          <a:p>
            <a:endParaRPr lang="sv-SE" baseline="0"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9FF9B312-8483-461B-A853-E2EC6A7B9ECC}" type="slidenum">
              <a:rPr lang="sv-SE" smtClean="0"/>
              <a:t>5</a:t>
            </a:fld>
            <a:endParaRPr lang="sv-SE"/>
          </a:p>
        </p:txBody>
      </p:sp>
    </p:spTree>
    <p:extLst>
      <p:ext uri="{BB962C8B-B14F-4D97-AF65-F5344CB8AC3E}">
        <p14:creationId xmlns:p14="http://schemas.microsoft.com/office/powerpoint/2010/main" val="145343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skäl att påminna</a:t>
            </a:r>
            <a:r>
              <a:rPr lang="sv-SE" baseline="0" dirty="0" smtClean="0"/>
              <a:t> om att det inte är webbsidor som kränker barn och ungdomar. Det finns alltid en människa bakom användaren. Detta är viktigt att påpeka eftersom du som vuxen kan känna att det är omöjligt att hinna uppdatera dig kring alla nya sajter och forum som dyker upp. </a:t>
            </a:r>
          </a:p>
          <a:p>
            <a:endParaRPr lang="sv-SE" baseline="0" dirty="0" smtClean="0"/>
          </a:p>
          <a:p>
            <a:r>
              <a:rPr lang="sv-SE" baseline="0" dirty="0" smtClean="0"/>
              <a:t>Vi kommer aldrig att finna en metod för att totalt förhindra vuxna att kontakta unga i dåliga syften. Vi måste arbeta ”inifrån och ut”, genom att stärka ungas självkänsla och </a:t>
            </a:r>
            <a:r>
              <a:rPr lang="sv-SE" baseline="0" dirty="0" smtClean="0">
                <a:effectLst/>
              </a:rPr>
              <a:t>självförtroende.</a:t>
            </a:r>
          </a:p>
          <a:p>
            <a:endParaRPr lang="sv-SE" baseline="0" dirty="0" smtClean="0">
              <a:effectLst/>
            </a:endParaRPr>
          </a:p>
          <a:p>
            <a:r>
              <a:rPr lang="sv-SE" baseline="0" dirty="0" smtClean="0">
                <a:effectLst/>
              </a:rPr>
              <a:t>Registrera dig och kika runt. Bilda dig en uppfattning om vad som händer på sidorna. </a:t>
            </a:r>
          </a:p>
          <a:p>
            <a:r>
              <a:rPr lang="sv-SE" baseline="0" dirty="0" smtClean="0">
                <a:effectLst/>
              </a:rPr>
              <a:t>Och tänk på vad det är sajterna gör, vad går de ut på? Nätforum kommer och går – några eller alla dessa tjänster har förmodligen bytts mot nya, men liknande, tjänster inom de närmaste åren.</a:t>
            </a:r>
          </a:p>
          <a:p>
            <a:endParaRPr lang="sv-SE" dirty="0">
              <a:effectLst/>
            </a:endParaRPr>
          </a:p>
        </p:txBody>
      </p:sp>
      <p:sp>
        <p:nvSpPr>
          <p:cNvPr id="4" name="Platshållare för bildnummer 3"/>
          <p:cNvSpPr>
            <a:spLocks noGrp="1"/>
          </p:cNvSpPr>
          <p:nvPr>
            <p:ph type="sldNum" sz="quarter" idx="10"/>
          </p:nvPr>
        </p:nvSpPr>
        <p:spPr/>
        <p:txBody>
          <a:bodyPr/>
          <a:lstStyle/>
          <a:p>
            <a:fld id="{9FF9B312-8483-461B-A853-E2EC6A7B9ECC}" type="slidenum">
              <a:rPr lang="sv-SE" smtClean="0"/>
              <a:t>6</a:t>
            </a:fld>
            <a:endParaRPr lang="sv-SE"/>
          </a:p>
        </p:txBody>
      </p:sp>
    </p:spTree>
    <p:extLst>
      <p:ext uri="{BB962C8B-B14F-4D97-AF65-F5344CB8AC3E}">
        <p14:creationId xmlns:p14="http://schemas.microsoft.com/office/powerpoint/2010/main" val="90716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 allra flesta unga surfar via mobilen idag. Det gamla rådet om att ställa datorn mitt i rummet och hålla koll över axeln på unga är alltså inte bara olämpligt utan också helt verkningslöst.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du pratar med unga om nätet, glöm inte bort att samtala kring vilka olika </a:t>
            </a:r>
            <a:r>
              <a:rPr lang="sv-SE" sz="1200" kern="1200" dirty="0" err="1" smtClean="0">
                <a:solidFill>
                  <a:schemeClr val="tx1"/>
                </a:solidFill>
                <a:effectLst/>
                <a:latin typeface="+mn-lt"/>
                <a:ea typeface="+mn-ea"/>
                <a:cs typeface="+mn-cs"/>
              </a:rPr>
              <a:t>appar</a:t>
            </a:r>
            <a:r>
              <a:rPr lang="sv-SE" sz="1200" kern="1200" dirty="0" smtClean="0">
                <a:solidFill>
                  <a:schemeClr val="tx1"/>
                </a:solidFill>
                <a:effectLst/>
                <a:latin typeface="+mn-lt"/>
                <a:ea typeface="+mn-ea"/>
                <a:cs typeface="+mn-cs"/>
              </a:rPr>
              <a:t> det finns och vad man kan använda dem till.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Både dator och telefon är verktyg. De är inte farliga eller skadliga men kan användas för att skada eller kränka. Istället för att förbjuda vissa </a:t>
            </a:r>
            <a:r>
              <a:rPr lang="sv-SE" sz="1200" kern="1200" dirty="0" err="1" smtClean="0">
                <a:solidFill>
                  <a:schemeClr val="tx1"/>
                </a:solidFill>
                <a:effectLst/>
                <a:latin typeface="+mn-lt"/>
                <a:ea typeface="+mn-ea"/>
                <a:cs typeface="+mn-cs"/>
              </a:rPr>
              <a:t>appar</a:t>
            </a:r>
            <a:r>
              <a:rPr lang="sv-SE" sz="1200" kern="1200" dirty="0" smtClean="0">
                <a:solidFill>
                  <a:schemeClr val="tx1"/>
                </a:solidFill>
                <a:effectLst/>
                <a:latin typeface="+mn-lt"/>
                <a:ea typeface="+mn-ea"/>
                <a:cs typeface="+mn-cs"/>
              </a:rPr>
              <a:t> med dåligt rykte, prata om dem istället, och om vad som gör att vissa tekniska lösningar underlättar mobbning och kränkningar.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Är det bra eller dåligt att behöva uppge namn t.ex.? Är det bara bra att kunna vara helt anonym eller finns det negativa sidor med det? Osv. </a:t>
            </a:r>
          </a:p>
          <a:p>
            <a:endParaRPr lang="sv-SE" baseline="0" dirty="0" smtClean="0"/>
          </a:p>
        </p:txBody>
      </p:sp>
      <p:sp>
        <p:nvSpPr>
          <p:cNvPr id="4" name="Platshållare för bildnummer 3"/>
          <p:cNvSpPr>
            <a:spLocks noGrp="1"/>
          </p:cNvSpPr>
          <p:nvPr>
            <p:ph type="sldNum" sz="quarter" idx="10"/>
          </p:nvPr>
        </p:nvSpPr>
        <p:spPr/>
        <p:txBody>
          <a:bodyPr/>
          <a:lstStyle/>
          <a:p>
            <a:fld id="{9FF9B312-8483-461B-A853-E2EC6A7B9ECC}" type="slidenum">
              <a:rPr lang="sv-SE" smtClean="0"/>
              <a:t>7</a:t>
            </a:fld>
            <a:endParaRPr lang="sv-SE"/>
          </a:p>
        </p:txBody>
      </p:sp>
    </p:spTree>
    <p:extLst>
      <p:ext uri="{BB962C8B-B14F-4D97-AF65-F5344CB8AC3E}">
        <p14:creationId xmlns:p14="http://schemas.microsoft.com/office/powerpoint/2010/main" val="27587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Bara för att vi säger att du behövs där, betyder inte det att du måste bli medlem på en massa sidor och sitta flera timmar framför datorn varje dag och surfa omkring.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Det kan dock vara bra att bli medlem på de mest använda sidorna eller </a:t>
            </a:r>
            <a:r>
              <a:rPr lang="sv-SE" baseline="0" dirty="0" err="1" smtClean="0"/>
              <a:t>apparna</a:t>
            </a:r>
            <a:r>
              <a:rPr lang="sv-SE" baseline="0" dirty="0" smtClean="0"/>
              <a:t> för att bekanta dig med miljöerna och se vad umgänget går ut på. </a:t>
            </a:r>
            <a:endParaRPr lang="sv-SE" dirty="0" smtClean="0"/>
          </a:p>
          <a:p>
            <a:endParaRPr lang="sv-SE" dirty="0" smtClean="0"/>
          </a:p>
          <a:p>
            <a:r>
              <a:rPr lang="sv-SE" dirty="0" smtClean="0"/>
              <a:t>Det kan handla om att bara veta hur en sida ser ut och hur den fungerar. Att som vuxen veta hur man går till väga när man anmäler, eller som bara kan lyssna när de unga berättar, och</a:t>
            </a:r>
            <a:r>
              <a:rPr lang="sv-SE" baseline="0" dirty="0" smtClean="0"/>
              <a:t> faktiskt veta vad de pratar om. </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Precis som att det är en trygghet att känna till de fysiska miljöer som barn och unga vistas i, så finns det en trygghet i att känna sig hemma i de digitala. Att veta var det kan finnas risker och hur kränkningar kan gå till, </a:t>
            </a:r>
            <a:r>
              <a:rPr lang="sv-SE" sz="1200" kern="1200" dirty="0" smtClean="0">
                <a:solidFill>
                  <a:schemeClr val="tx1"/>
                </a:solidFill>
                <a:effectLst/>
                <a:latin typeface="+mn-lt"/>
                <a:ea typeface="+mn-ea"/>
                <a:cs typeface="+mn-cs"/>
              </a:rPr>
              <a:t>men också för att kunna dela de roliga och positiva upplevelserna.</a:t>
            </a:r>
          </a:p>
          <a:p>
            <a:endParaRPr lang="sv-SE" baseline="0" dirty="0" smtClean="0"/>
          </a:p>
          <a:p>
            <a:r>
              <a:rPr lang="sv-SE" baseline="0" dirty="0" smtClean="0"/>
              <a:t>Men du behöver inte vara där varje dag.</a:t>
            </a:r>
          </a:p>
          <a:p>
            <a:endParaRPr lang="sv-SE" baseline="0" dirty="0" smtClean="0"/>
          </a:p>
          <a:p>
            <a:r>
              <a:rPr lang="sv-SE" baseline="0" dirty="0" smtClean="0"/>
              <a:t>Eftersom du är intresserad av den här föreläsningen, så  har du antagligen experter i din närhet – ungdomarna. Låt dem berätta – men var också intresserad!</a:t>
            </a:r>
          </a:p>
          <a:p>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8</a:t>
            </a:fld>
            <a:endParaRPr lang="sv-SE" dirty="0"/>
          </a:p>
        </p:txBody>
      </p:sp>
    </p:spTree>
    <p:extLst>
      <p:ext uri="{BB962C8B-B14F-4D97-AF65-F5344CB8AC3E}">
        <p14:creationId xmlns:p14="http://schemas.microsoft.com/office/powerpoint/2010/main" val="242198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Därför har Surfa Lugnt</a:t>
            </a:r>
            <a:r>
              <a:rPr lang="sv-SE" baseline="0" dirty="0" smtClean="0"/>
              <a:t> tagit fram 8 stycken råd, som man hjälpa dig att bli mer närvarande i ungas nätvardag.</a:t>
            </a:r>
          </a:p>
          <a:p>
            <a:r>
              <a:rPr lang="sv-SE" baseline="0" dirty="0" smtClean="0"/>
              <a:t>Ta till dig det som du tycker känns bra för dig, se råden som en utgångspunkt. Sedan kan du ändra så att det passar dig, din vardag och den relation som du har med ditt barn.</a:t>
            </a:r>
            <a:endParaRPr lang="sv-SE" dirty="0"/>
          </a:p>
        </p:txBody>
      </p:sp>
      <p:sp>
        <p:nvSpPr>
          <p:cNvPr id="4" name="Slide Number Placeholder 3"/>
          <p:cNvSpPr>
            <a:spLocks noGrp="1"/>
          </p:cNvSpPr>
          <p:nvPr>
            <p:ph type="sldNum" sz="quarter" idx="10"/>
          </p:nvPr>
        </p:nvSpPr>
        <p:spPr/>
        <p:txBody>
          <a:bodyPr/>
          <a:lstStyle/>
          <a:p>
            <a:fld id="{046EBA0A-2E6B-4E6A-84D5-E4ED91369582}" type="slidenum">
              <a:rPr lang="sv-SE" smtClean="0"/>
              <a:pPr/>
              <a:t>9</a:t>
            </a:fld>
            <a:endParaRPr lang="sv-SE" dirty="0"/>
          </a:p>
        </p:txBody>
      </p:sp>
    </p:spTree>
    <p:extLst>
      <p:ext uri="{BB962C8B-B14F-4D97-AF65-F5344CB8AC3E}">
        <p14:creationId xmlns:p14="http://schemas.microsoft.com/office/powerpoint/2010/main" val="189313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2A56826C-65DB-47E0-A912-63E895E46D09}" type="slidenum">
              <a:rPr lang="sv-SE" smtClean="0"/>
              <a:pPr/>
              <a:t>‹Nr.›</a:t>
            </a:fld>
            <a:endParaRPr lang="sv-SE" dirty="0"/>
          </a:p>
        </p:txBody>
      </p:sp>
      <p:pic>
        <p:nvPicPr>
          <p:cNvPr id="7" name="Bildobjekt 0" descr="surfalugnt_logo.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62800" y="6348507"/>
            <a:ext cx="1631960" cy="3253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05A18-1AD8-4142-B722-89CF42AD9102}" type="datetimeFigureOut">
              <a:rPr lang="sv-SE" smtClean="0"/>
              <a:pPr/>
              <a:t>15-01-27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2A56826C-65DB-47E0-A912-63E895E46D09}" type="slidenum">
              <a:rPr lang="sv-SE" smtClean="0"/>
              <a:pPr/>
              <a:t>‹Nr.›</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05A18-1AD8-4142-B722-89CF42AD9102}" type="datetimeFigureOut">
              <a:rPr lang="sv-SE" smtClean="0"/>
              <a:pPr/>
              <a:t>15-01-27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826C-65DB-47E0-A912-63E895E46D09}" type="slidenum">
              <a:rPr lang="sv-SE" smtClean="0"/>
              <a:pPr/>
              <a:t>‹Nr.›</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se/" TargetMode="External"/><Relationship Id="rId4" Type="http://schemas.openxmlformats.org/officeDocument/2006/relationships/hyperlink" Target="http://www.medieradet.se/" TargetMode="External"/><Relationship Id="rId5" Type="http://schemas.openxmlformats.org/officeDocument/2006/relationships/hyperlink" Target="http://www.surfalugnt.se/" TargetMode="External"/><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hyperlink" Target="http://www.surfalugnt.se"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8077200" cy="1497013"/>
          </a:xfrm>
        </p:spPr>
        <p:txBody>
          <a:bodyPr>
            <a:normAutofit fontScale="90000"/>
          </a:bodyPr>
          <a:lstStyle/>
          <a:p>
            <a:pPr algn="l"/>
            <a:r>
              <a:rPr lang="sv-SE" sz="4778" dirty="0" smtClean="0">
                <a:solidFill>
                  <a:schemeClr val="tx1">
                    <a:lumMod val="50000"/>
                    <a:lumOff val="50000"/>
                  </a:schemeClr>
                </a:solidFill>
                <a:latin typeface="Arial"/>
                <a:cs typeface="Arial"/>
              </a:rPr>
              <a:t>40 minuter om ungas nätvardag</a:t>
            </a:r>
            <a:r>
              <a:rPr lang="sv-SE" dirty="0" smtClean="0"/>
              <a:t/>
            </a:r>
            <a:br>
              <a:rPr lang="sv-SE" dirty="0" smtClean="0"/>
            </a:br>
            <a:r>
              <a:rPr lang="sv-SE" sz="2222" dirty="0" smtClean="0"/>
              <a:t>Ett föreläsningsmaterial från Surfa Lugnt</a:t>
            </a:r>
            <a:endParaRPr lang="sv-SE" sz="2222" dirty="0"/>
          </a:p>
        </p:txBody>
      </p:sp>
      <p:pic>
        <p:nvPicPr>
          <p:cNvPr id="9" name="Bildobjekt 8" descr="surfalugnt_logo_origin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6538" y="533400"/>
            <a:ext cx="2421662" cy="453743"/>
          </a:xfrm>
          <a:prstGeom prst="rect">
            <a:avLst/>
          </a:prstGeom>
        </p:spPr>
      </p:pic>
      <p:pic>
        <p:nvPicPr>
          <p:cNvPr id="11" name="Bildobjekt 10" descr="Utbilda utan text.jpg"/>
          <p:cNvPicPr>
            <a:picLocks noChangeAspect="1"/>
          </p:cNvPicPr>
          <p:nvPr/>
        </p:nvPicPr>
        <p:blipFill>
          <a:blip r:embed="rId4"/>
          <a:stretch>
            <a:fillRect/>
          </a:stretch>
        </p:blipFill>
        <p:spPr>
          <a:xfrm>
            <a:off x="-1768" y="4109203"/>
            <a:ext cx="9230576" cy="28249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sv-SE" b="1" dirty="0" smtClean="0"/>
              <a:t>1. Prata om nätet – gärna varje dag!</a:t>
            </a:r>
            <a:endParaRPr lang="sv-SE" b="1" dirty="0"/>
          </a:p>
        </p:txBody>
      </p:sp>
      <p:sp>
        <p:nvSpPr>
          <p:cNvPr id="3" name="Content Placeholder 2"/>
          <p:cNvSpPr>
            <a:spLocks noGrp="1"/>
          </p:cNvSpPr>
          <p:nvPr>
            <p:ph idx="1"/>
          </p:nvPr>
        </p:nvSpPr>
        <p:spPr>
          <a:xfrm>
            <a:off x="762000" y="1798637"/>
            <a:ext cx="8229600" cy="4525963"/>
          </a:xfrm>
        </p:spPr>
        <p:txBody>
          <a:bodyPr>
            <a:normAutofit/>
          </a:bodyPr>
          <a:lstStyle/>
          <a:p>
            <a:pPr marL="0" indent="0">
              <a:spcBef>
                <a:spcPts val="0"/>
              </a:spcBef>
              <a:buNone/>
            </a:pPr>
            <a:r>
              <a:rPr lang="sv-SE" sz="2800" dirty="0" smtClean="0"/>
              <a:t>- Prata om nätet precis som du frågar om vad som hänt i skolan, på träningen eller om läxor.  </a:t>
            </a:r>
          </a:p>
          <a:p>
            <a:pPr marL="0" indent="0">
              <a:spcBef>
                <a:spcPts val="0"/>
              </a:spcBef>
              <a:buNone/>
            </a:pPr>
            <a:endParaRPr lang="sv-SE" sz="2800" dirty="0" smtClean="0"/>
          </a:p>
          <a:p>
            <a:pPr marL="0" indent="0">
              <a:spcBef>
                <a:spcPts val="0"/>
              </a:spcBef>
              <a:buNone/>
            </a:pPr>
            <a:r>
              <a:rPr lang="sv-SE" sz="2800" dirty="0" smtClean="0"/>
              <a:t>- För många unga är det ingen större skillnad att träffas via en dator eller på riktigt.</a:t>
            </a:r>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smtClean="0"/>
              <a:t>Några frågor att komma igång med</a:t>
            </a:r>
            <a:endParaRPr lang="sv-SE" b="1" dirty="0"/>
          </a:p>
        </p:txBody>
      </p:sp>
      <p:sp>
        <p:nvSpPr>
          <p:cNvPr id="3" name="Content Placeholder 2"/>
          <p:cNvSpPr>
            <a:spLocks noGrp="1"/>
          </p:cNvSpPr>
          <p:nvPr>
            <p:ph idx="1"/>
          </p:nvPr>
        </p:nvSpPr>
        <p:spPr>
          <a:xfrm>
            <a:off x="457200" y="1447800"/>
            <a:ext cx="8686800" cy="4724400"/>
          </a:xfrm>
        </p:spPr>
        <p:txBody>
          <a:bodyPr>
            <a:normAutofit fontScale="92500" lnSpcReduction="10000"/>
          </a:bodyPr>
          <a:lstStyle/>
          <a:p>
            <a:r>
              <a:rPr lang="sv-SE" sz="2800" dirty="0" smtClean="0"/>
              <a:t>Vem har du pratat med?</a:t>
            </a:r>
            <a:br>
              <a:rPr lang="sv-SE" sz="2800" dirty="0" smtClean="0"/>
            </a:br>
            <a:endParaRPr lang="sv-SE" sz="2800" dirty="0" smtClean="0"/>
          </a:p>
          <a:p>
            <a:r>
              <a:rPr lang="sv-SE" sz="2800" dirty="0" smtClean="0"/>
              <a:t>Kan inte du visa mig dina favoritsajter?</a:t>
            </a:r>
          </a:p>
          <a:p>
            <a:endParaRPr lang="sv-SE" sz="2800" dirty="0" smtClean="0"/>
          </a:p>
          <a:p>
            <a:r>
              <a:rPr lang="sv-SE" sz="2800" dirty="0" smtClean="0"/>
              <a:t>Om jag vill titta på nåt roligt på nätet, vad ska jag titta på då?</a:t>
            </a:r>
          </a:p>
          <a:p>
            <a:endParaRPr lang="sv-SE" sz="2800" dirty="0" smtClean="0"/>
          </a:p>
          <a:p>
            <a:r>
              <a:rPr lang="sv-SE" sz="2800" dirty="0" smtClean="0"/>
              <a:t>Vet du nån sida som du tror att jag skulle tycka var intressant att vara på?</a:t>
            </a:r>
            <a:br>
              <a:rPr lang="sv-SE" sz="2800" dirty="0" smtClean="0"/>
            </a:br>
            <a:endParaRPr lang="sv-SE" sz="2800" dirty="0" smtClean="0"/>
          </a:p>
          <a:p>
            <a:r>
              <a:rPr lang="sv-SE" sz="2800" dirty="0" smtClean="0"/>
              <a:t>Finns det några kul spel på nätet som du spelar? </a:t>
            </a:r>
            <a:br>
              <a:rPr lang="sv-SE" sz="2800" dirty="0" smtClean="0"/>
            </a:br>
            <a:r>
              <a:rPr lang="sv-SE" sz="2800" dirty="0" smtClean="0"/>
              <a:t>Kan du visa mig?</a:t>
            </a:r>
          </a:p>
          <a:p>
            <a:pPr>
              <a:buNone/>
            </a:pPr>
            <a:endParaRPr lang="sv-SE"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smtClean="0"/>
              <a:t>2. Våga vara vuxen och sätt gränser</a:t>
            </a:r>
            <a:endParaRPr lang="sv-SE" dirty="0"/>
          </a:p>
        </p:txBody>
      </p:sp>
      <p:sp>
        <p:nvSpPr>
          <p:cNvPr id="3" name="Content Placeholder 2"/>
          <p:cNvSpPr>
            <a:spLocks noGrp="1"/>
          </p:cNvSpPr>
          <p:nvPr>
            <p:ph idx="1"/>
          </p:nvPr>
        </p:nvSpPr>
        <p:spPr>
          <a:xfrm>
            <a:off x="381000" y="1447800"/>
            <a:ext cx="4495800" cy="4678363"/>
          </a:xfrm>
        </p:spPr>
        <p:txBody>
          <a:bodyPr>
            <a:normAutofit lnSpcReduction="10000"/>
          </a:bodyPr>
          <a:lstStyle/>
          <a:p>
            <a:pPr marL="0">
              <a:spcBef>
                <a:spcPts val="0"/>
              </a:spcBef>
              <a:buNone/>
            </a:pPr>
            <a:endParaRPr lang="sv-SE" sz="2800" b="0" dirty="0" smtClean="0"/>
          </a:p>
          <a:p>
            <a:pPr marL="0">
              <a:spcBef>
                <a:spcPts val="0"/>
              </a:spcBef>
              <a:buNone/>
            </a:pPr>
            <a:r>
              <a:rPr lang="sv-SE" sz="2800" dirty="0" smtClean="0"/>
              <a:t>När</a:t>
            </a:r>
            <a:r>
              <a:rPr lang="sv-SE" sz="2800" b="0" dirty="0" smtClean="0"/>
              <a:t> du anser att </a:t>
            </a:r>
            <a:r>
              <a:rPr lang="sv-SE" sz="2800" dirty="0" smtClean="0"/>
              <a:t>det behövs, s</a:t>
            </a:r>
            <a:r>
              <a:rPr lang="sv-SE" sz="2800" b="0" dirty="0" smtClean="0"/>
              <a:t>ätt tydliga tidsgränser. </a:t>
            </a:r>
            <a:r>
              <a:rPr lang="sv-SE" sz="2800" dirty="0" smtClean="0"/>
              <a:t>Kom gärna överens tillsammans med barnen om rimliga tidsgränser vid datorn.</a:t>
            </a:r>
            <a:r>
              <a:rPr lang="sv-SE" sz="2800" b="0" dirty="0" smtClean="0"/>
              <a:t/>
            </a:r>
            <a:br>
              <a:rPr lang="sv-SE" sz="2800" b="0" dirty="0" smtClean="0"/>
            </a:br>
            <a:endParaRPr lang="sv-SE" sz="2800" dirty="0" smtClean="0"/>
          </a:p>
          <a:p>
            <a:pPr marL="0">
              <a:spcBef>
                <a:spcPts val="0"/>
              </a:spcBef>
              <a:buNone/>
            </a:pPr>
            <a:r>
              <a:rPr lang="sv-SE" sz="2800" b="0" dirty="0" smtClean="0"/>
              <a:t>Säg ifrån om du anser att</a:t>
            </a:r>
            <a:r>
              <a:rPr lang="sv-SE" sz="2800" dirty="0" smtClean="0"/>
              <a:t> </a:t>
            </a:r>
            <a:r>
              <a:rPr lang="sv-SE" sz="2800" b="0" dirty="0" smtClean="0"/>
              <a:t>de är inne på sidor med ett </a:t>
            </a:r>
            <a:r>
              <a:rPr lang="sv-SE" sz="2800" dirty="0" smtClean="0"/>
              <a:t>i</a:t>
            </a:r>
            <a:r>
              <a:rPr lang="sv-SE" sz="2800" b="0" dirty="0" smtClean="0"/>
              <a:t>nnehåll som du inte tycker passar.</a:t>
            </a:r>
            <a:endParaRPr lang="sv-SE" sz="2800" dirty="0"/>
          </a:p>
        </p:txBody>
      </p:sp>
      <p:pic>
        <p:nvPicPr>
          <p:cNvPr id="4" name="Bildobjekt 3" descr="liten_hasse_final3_kontras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0149" y="1981200"/>
            <a:ext cx="4373851" cy="2895600"/>
          </a:xfrm>
          <a:prstGeom prst="rect">
            <a:avLst/>
          </a:prstGeom>
        </p:spPr>
      </p:pic>
      <p:pic>
        <p:nvPicPr>
          <p:cNvPr id="6"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3. Våga vara nyfiken</a:t>
            </a:r>
            <a:endParaRPr lang="sv-SE" dirty="0"/>
          </a:p>
        </p:txBody>
      </p:sp>
      <p:sp>
        <p:nvSpPr>
          <p:cNvPr id="3" name="Content Placeholder 2"/>
          <p:cNvSpPr>
            <a:spLocks noGrp="1"/>
          </p:cNvSpPr>
          <p:nvPr>
            <p:ph idx="1"/>
          </p:nvPr>
        </p:nvSpPr>
        <p:spPr>
          <a:xfrm>
            <a:off x="152400" y="1371600"/>
            <a:ext cx="4876800" cy="4800600"/>
          </a:xfrm>
        </p:spPr>
        <p:txBody>
          <a:bodyPr>
            <a:normAutofit fontScale="70000" lnSpcReduction="20000"/>
          </a:bodyPr>
          <a:lstStyle/>
          <a:p>
            <a:pPr>
              <a:buNone/>
            </a:pPr>
            <a:endParaRPr lang="sv-SE" sz="4000" b="1" dirty="0" smtClean="0"/>
          </a:p>
          <a:p>
            <a:pPr>
              <a:buNone/>
            </a:pPr>
            <a:r>
              <a:rPr lang="sv-SE" sz="4000" b="0" dirty="0" smtClean="0"/>
              <a:t>– 	Fråga hur saker fungerar. Barn och unga visar gärna vad att de kan. </a:t>
            </a:r>
          </a:p>
          <a:p>
            <a:pPr>
              <a:buNone/>
            </a:pPr>
            <a:endParaRPr lang="sv-SE" sz="4000" dirty="0" smtClean="0"/>
          </a:p>
          <a:p>
            <a:pPr>
              <a:buNone/>
            </a:pPr>
            <a:r>
              <a:rPr lang="sv-SE" sz="4000" dirty="0" smtClean="0"/>
              <a:t>–	Surfa runt tillsammans. Till exempel kan ni skriva upp svåra ord, eller frågor ni stöter på under dagen och sedan gemensamt söka rätt på svaren på Internet. </a:t>
            </a:r>
            <a:endParaRPr lang="sv-SE" sz="4000" b="0" dirty="0" smtClean="0"/>
          </a:p>
          <a:p>
            <a:pPr>
              <a:buNone/>
            </a:pPr>
            <a:r>
              <a:rPr lang="sv-SE" b="0" dirty="0" smtClean="0"/>
              <a:t/>
            </a:r>
            <a:br>
              <a:rPr lang="sv-SE" b="0" dirty="0" smtClean="0"/>
            </a:br>
            <a:endParaRPr lang="sv-SE" dirty="0" smtClean="0"/>
          </a:p>
          <a:p>
            <a:pPr>
              <a:buNone/>
            </a:pPr>
            <a:endParaRPr lang="sv-SE" dirty="0"/>
          </a:p>
        </p:txBody>
      </p:sp>
      <p:pic>
        <p:nvPicPr>
          <p:cNvPr id="4" name="Bildobjekt 3" descr="liten_hasse_final1_kontras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828800"/>
            <a:ext cx="3599443" cy="3886200"/>
          </a:xfrm>
          <a:prstGeom prst="rect">
            <a:avLst/>
          </a:prstGeom>
        </p:spPr>
      </p:pic>
      <p:pic>
        <p:nvPicPr>
          <p:cNvPr id="5"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4. Lär dig själv</a:t>
            </a:r>
            <a:endParaRPr lang="sv-SE" dirty="0"/>
          </a:p>
        </p:txBody>
      </p:sp>
      <p:sp>
        <p:nvSpPr>
          <p:cNvPr id="3" name="Content Placeholder 2"/>
          <p:cNvSpPr>
            <a:spLocks noGrp="1"/>
          </p:cNvSpPr>
          <p:nvPr>
            <p:ph idx="1"/>
          </p:nvPr>
        </p:nvSpPr>
        <p:spPr>
          <a:xfrm>
            <a:off x="457200" y="1447800"/>
            <a:ext cx="8686800" cy="4800599"/>
          </a:xfrm>
        </p:spPr>
        <p:txBody>
          <a:bodyPr>
            <a:noAutofit/>
          </a:bodyPr>
          <a:lstStyle/>
          <a:p>
            <a:r>
              <a:rPr lang="sv-SE" sz="2000" b="0" dirty="0" smtClean="0"/>
              <a:t>Ta några minuter då och då för att surfa runt på olika ungdomssidor. Du får en större förståelse om hur tillvaron på nätet ser ut för unga. </a:t>
            </a:r>
          </a:p>
          <a:p>
            <a:endParaRPr lang="sv-SE" sz="2000" dirty="0"/>
          </a:p>
          <a:p>
            <a:r>
              <a:rPr lang="sv-SE" sz="2000" b="0" dirty="0" smtClean="0"/>
              <a:t>Tänk på att de flesta unga surfar via mobilen. Ha en dialog kring vilka appar som är aktuella för tillfället och skapa en egen användare för att bilda dig en uppfattning om vad man gör där. </a:t>
            </a:r>
          </a:p>
          <a:p>
            <a:pPr>
              <a:buNone/>
            </a:pPr>
            <a:endParaRPr lang="sv-SE" sz="2000" b="0" dirty="0" smtClean="0"/>
          </a:p>
          <a:p>
            <a:r>
              <a:rPr lang="sv-SE" sz="2000" b="0" dirty="0" smtClean="0"/>
              <a:t>Läs de texter som handlar om vilka som äger sidorna, samt hur du gör om du behöver anmäla. Du kan då vara mer förberedd om något skulle gå snett.</a:t>
            </a:r>
          </a:p>
          <a:p>
            <a:pPr>
              <a:buNone/>
            </a:pPr>
            <a:endParaRPr lang="sv-SE" sz="2000" dirty="0" smtClean="0"/>
          </a:p>
          <a:p>
            <a:r>
              <a:rPr lang="sv-SE" sz="2000" b="0" dirty="0" smtClean="0"/>
              <a:t>Om ditt barn börjar med en sport så är det naturligt för dig som förälder att sätta dig in reglerna. Samma sak med nätet. Lär dig hur det fungerar.</a:t>
            </a:r>
          </a:p>
          <a:p>
            <a:pPr>
              <a:buNone/>
            </a:pPr>
            <a:endParaRPr lang="sv-SE" sz="2000" dirty="0" smtClean="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4. Lär dig själv – övning!</a:t>
            </a:r>
            <a:endParaRPr lang="sv-SE" dirty="0"/>
          </a:p>
        </p:txBody>
      </p:sp>
      <p:sp>
        <p:nvSpPr>
          <p:cNvPr id="3" name="Content Placeholder 2"/>
          <p:cNvSpPr>
            <a:spLocks noGrp="1"/>
          </p:cNvSpPr>
          <p:nvPr>
            <p:ph idx="1"/>
          </p:nvPr>
        </p:nvSpPr>
        <p:spPr>
          <a:xfrm>
            <a:off x="457200" y="1371600"/>
            <a:ext cx="8686800" cy="4800600"/>
          </a:xfrm>
        </p:spPr>
        <p:txBody>
          <a:bodyPr>
            <a:normAutofit fontScale="55000" lnSpcReduction="20000"/>
          </a:bodyPr>
          <a:lstStyle/>
          <a:p>
            <a:pPr>
              <a:buNone/>
            </a:pPr>
            <a:r>
              <a:rPr lang="sv-SE" sz="4364" dirty="0" smtClean="0"/>
              <a:t>1. Gå till </a:t>
            </a:r>
            <a:r>
              <a:rPr lang="sv-SE" sz="4364" dirty="0" smtClean="0">
                <a:hlinkClick r:id="rId3"/>
              </a:rPr>
              <a:t>www.google.se</a:t>
            </a:r>
            <a:r>
              <a:rPr lang="sv-SE" sz="4364" dirty="0" smtClean="0"/>
              <a:t>.</a:t>
            </a:r>
          </a:p>
          <a:p>
            <a:pPr>
              <a:buNone/>
            </a:pPr>
            <a:r>
              <a:rPr lang="sv-SE" sz="4364" dirty="0" smtClean="0"/>
              <a:t>2. Skriv in namnet på er bostadsort i sökrutan.</a:t>
            </a:r>
          </a:p>
          <a:p>
            <a:pPr>
              <a:buNone/>
            </a:pPr>
            <a:r>
              <a:rPr lang="sv-SE" sz="4364" b="0" dirty="0" smtClean="0"/>
              <a:t>3. </a:t>
            </a:r>
            <a:r>
              <a:rPr lang="sv-SE" sz="4364" dirty="0" smtClean="0"/>
              <a:t>Sök och läs vad som står.</a:t>
            </a:r>
          </a:p>
          <a:p>
            <a:pPr>
              <a:buNone/>
            </a:pPr>
            <a:r>
              <a:rPr lang="sv-SE" sz="4364" b="0" dirty="0" smtClean="0"/>
              <a:t>Du kan byta ut bostadsorten, mot dina barns skola,</a:t>
            </a:r>
          </a:p>
          <a:p>
            <a:pPr>
              <a:buNone/>
            </a:pPr>
            <a:r>
              <a:rPr lang="sv-SE" sz="4364" dirty="0" smtClean="0"/>
              <a:t>din arbetsplats etc. </a:t>
            </a:r>
            <a:r>
              <a:rPr lang="sv-SE" sz="4364" b="0" dirty="0" smtClean="0"/>
              <a:t> </a:t>
            </a:r>
          </a:p>
          <a:p>
            <a:pPr>
              <a:buNone/>
            </a:pPr>
            <a:endParaRPr lang="sv-SE" sz="3840" dirty="0" smtClean="0"/>
          </a:p>
          <a:p>
            <a:pPr>
              <a:buNone/>
            </a:pPr>
            <a:r>
              <a:rPr lang="sv-SE" sz="4364" dirty="0" smtClean="0"/>
              <a:t>På detta sätt kan du snabbt och enkelt skaffa dig en uppfattning om</a:t>
            </a:r>
          </a:p>
          <a:p>
            <a:pPr>
              <a:buNone/>
            </a:pPr>
            <a:r>
              <a:rPr lang="sv-SE" sz="4364" dirty="0" smtClean="0"/>
              <a:t>vad som skrivs på nätet om ex dina barns skola. Kanske hittar du</a:t>
            </a:r>
          </a:p>
          <a:p>
            <a:pPr>
              <a:buNone/>
            </a:pPr>
            <a:r>
              <a:rPr lang="sv-SE" sz="4364" dirty="0" smtClean="0"/>
              <a:t>Några av av elevernas bloggar, eller lärarnas bloggar?</a:t>
            </a:r>
            <a:endParaRPr lang="sv-SE" sz="4364" b="0" dirty="0" smtClean="0"/>
          </a:p>
          <a:p>
            <a:pPr>
              <a:buNone/>
            </a:pPr>
            <a:endParaRPr lang="sv-SE" dirty="0" smtClean="0"/>
          </a:p>
          <a:p>
            <a:pPr>
              <a:buNone/>
            </a:pPr>
            <a:r>
              <a:rPr lang="sv-SE" sz="3636" dirty="0" smtClean="0"/>
              <a:t>På </a:t>
            </a:r>
            <a:r>
              <a:rPr lang="sv-SE" sz="3636" dirty="0" smtClean="0">
                <a:hlinkClick r:id="rId4"/>
              </a:rPr>
              <a:t>www.medieradet.se</a:t>
            </a:r>
            <a:r>
              <a:rPr lang="sv-SE" sz="3636" dirty="0" smtClean="0"/>
              <a:t> och på </a:t>
            </a:r>
            <a:r>
              <a:rPr lang="sv-SE" sz="3636" dirty="0" smtClean="0">
                <a:hlinkClick r:id="rId5"/>
              </a:rPr>
              <a:t>www.surfalugnt.se</a:t>
            </a:r>
            <a:r>
              <a:rPr lang="sv-SE" sz="3636" dirty="0" smtClean="0"/>
              <a:t> kan du bland annat</a:t>
            </a:r>
          </a:p>
          <a:p>
            <a:pPr>
              <a:buNone/>
            </a:pPr>
            <a:r>
              <a:rPr lang="sv-SE" sz="3636" dirty="0" smtClean="0"/>
              <a:t>hitta undersökningar och fakta om ungas nätvardag</a:t>
            </a:r>
            <a:endParaRPr lang="sv-SE" sz="3636" dirty="0"/>
          </a:p>
        </p:txBody>
      </p:sp>
      <p:pic>
        <p:nvPicPr>
          <p:cNvPr id="5" name="Bildobjekt 0" descr="surfalugnt_log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5. Sätt upp gemensamma regler</a:t>
            </a:r>
            <a:endParaRPr lang="sv-SE" dirty="0"/>
          </a:p>
        </p:txBody>
      </p:sp>
      <p:sp>
        <p:nvSpPr>
          <p:cNvPr id="3" name="Content Placeholder 2"/>
          <p:cNvSpPr>
            <a:spLocks noGrp="1"/>
          </p:cNvSpPr>
          <p:nvPr>
            <p:ph idx="1"/>
          </p:nvPr>
        </p:nvSpPr>
        <p:spPr>
          <a:xfrm>
            <a:off x="304800" y="1447800"/>
            <a:ext cx="8686800" cy="4525963"/>
          </a:xfrm>
        </p:spPr>
        <p:txBody>
          <a:bodyPr>
            <a:normAutofit/>
          </a:bodyPr>
          <a:lstStyle/>
          <a:p>
            <a:pPr>
              <a:buNone/>
            </a:pPr>
            <a:r>
              <a:rPr lang="sv-SE" sz="2595" dirty="0" smtClean="0"/>
              <a:t>–  </a:t>
            </a:r>
            <a:r>
              <a:rPr lang="sv-SE" sz="2595" b="0" dirty="0" smtClean="0"/>
              <a:t>Prata med dina barn om hur länge de ska få surfa. De kanske själva har tankar om hur lång tid som är okej. </a:t>
            </a:r>
          </a:p>
          <a:p>
            <a:pPr>
              <a:buNone/>
            </a:pPr>
            <a:endParaRPr lang="sv-SE" sz="1400" dirty="0" smtClean="0"/>
          </a:p>
          <a:p>
            <a:pPr>
              <a:buNone/>
            </a:pPr>
            <a:r>
              <a:rPr lang="sv-SE" sz="2595" b="0" dirty="0" smtClean="0"/>
              <a:t>–	Prata även om vad för slags information om sig själv som är okej att publicera.</a:t>
            </a:r>
          </a:p>
          <a:p>
            <a:pPr>
              <a:buNone/>
            </a:pPr>
            <a:endParaRPr lang="sv-SE" sz="1400" b="0" dirty="0" smtClean="0"/>
          </a:p>
          <a:p>
            <a:pPr>
              <a:spcBef>
                <a:spcPts val="0"/>
              </a:spcBef>
              <a:buNone/>
            </a:pPr>
            <a:r>
              <a:rPr lang="sv-SE" sz="2595" b="0" dirty="0" smtClean="0"/>
              <a:t>–	</a:t>
            </a:r>
            <a:r>
              <a:rPr lang="sv-SE" sz="2595" dirty="0" smtClean="0"/>
              <a:t>Det är inte farligt att lägga upp bilder av sig </a:t>
            </a:r>
            <a:br>
              <a:rPr lang="sv-SE" sz="2595" dirty="0" smtClean="0"/>
            </a:br>
            <a:r>
              <a:rPr lang="sv-SE" sz="2595" dirty="0" smtClean="0"/>
              <a:t>själv på nätet, men du måste tänka på vilka </a:t>
            </a:r>
            <a:br>
              <a:rPr lang="sv-SE" sz="2595" dirty="0" smtClean="0"/>
            </a:br>
            <a:r>
              <a:rPr lang="sv-SE" sz="2595" dirty="0" smtClean="0"/>
              <a:t>du gör bilden tillgänglig för.</a:t>
            </a:r>
            <a:r>
              <a:rPr lang="sv-SE" b="0" dirty="0" smtClean="0"/>
              <a:t/>
            </a:r>
            <a:br>
              <a:rPr lang="sv-SE" b="0" dirty="0" smtClean="0"/>
            </a:br>
            <a:endParaRPr lang="sv-SE" dirty="0" smtClean="0"/>
          </a:p>
          <a:p>
            <a:pPr>
              <a:buNone/>
            </a:pPr>
            <a:endParaRPr lang="sv-SE"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pic>
        <p:nvPicPr>
          <p:cNvPr id="6" name="Bildobjekt 5" descr="liten_hasse_final4_kontras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0232" y="3501008"/>
            <a:ext cx="2335310" cy="2160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4000" b="1" dirty="0" smtClean="0"/>
              <a:t>6. Hjälp till att anmäla</a:t>
            </a:r>
            <a:endParaRPr lang="sv-SE" sz="4000" dirty="0"/>
          </a:p>
        </p:txBody>
      </p:sp>
      <p:sp>
        <p:nvSpPr>
          <p:cNvPr id="3" name="Content Placeholder 2"/>
          <p:cNvSpPr>
            <a:spLocks noGrp="1"/>
          </p:cNvSpPr>
          <p:nvPr>
            <p:ph idx="1"/>
          </p:nvPr>
        </p:nvSpPr>
        <p:spPr>
          <a:xfrm>
            <a:off x="228600" y="1600200"/>
            <a:ext cx="4495800" cy="4525963"/>
          </a:xfrm>
        </p:spPr>
        <p:txBody>
          <a:bodyPr>
            <a:normAutofit fontScale="92500" lnSpcReduction="20000"/>
          </a:bodyPr>
          <a:lstStyle/>
          <a:p>
            <a:pPr>
              <a:buNone/>
            </a:pPr>
            <a:r>
              <a:rPr lang="sv-SE" b="1" dirty="0" smtClean="0"/>
              <a:t>–</a:t>
            </a:r>
            <a:r>
              <a:rPr lang="sv-SE" sz="3027" b="1" dirty="0" smtClean="0"/>
              <a:t>	</a:t>
            </a:r>
            <a:r>
              <a:rPr lang="sv-SE" sz="3000" b="0" dirty="0" smtClean="0"/>
              <a:t>Om ditt barn råkar ut för något på nätet, var inte fördömande. </a:t>
            </a:r>
          </a:p>
          <a:p>
            <a:pPr>
              <a:buNone/>
            </a:pPr>
            <a:endParaRPr lang="sv-SE" sz="3000" b="0" dirty="0" smtClean="0"/>
          </a:p>
          <a:p>
            <a:pPr>
              <a:buNone/>
            </a:pPr>
            <a:r>
              <a:rPr lang="sv-SE" sz="3000" dirty="0" smtClean="0"/>
              <a:t>–	</a:t>
            </a:r>
            <a:r>
              <a:rPr lang="sv-SE" sz="3000" b="0" dirty="0" smtClean="0"/>
              <a:t>Lyssna på hans eller hennes berättelse och be och få se vad som har hänt, så att du själv får en bild av händelsen. </a:t>
            </a:r>
          </a:p>
          <a:p>
            <a:pPr>
              <a:buNone/>
            </a:pPr>
            <a:endParaRPr lang="sv-SE" sz="3000" dirty="0" smtClean="0"/>
          </a:p>
          <a:p>
            <a:pPr>
              <a:buNone/>
            </a:pPr>
            <a:r>
              <a:rPr lang="sv-SE" sz="3000" b="0" dirty="0" smtClean="0"/>
              <a:t>–	Anmäl alltid! </a:t>
            </a:r>
          </a:p>
          <a:p>
            <a:pPr>
              <a:buNone/>
            </a:pPr>
            <a:endParaRPr lang="sv-SE" sz="2353" dirty="0" smtClean="0"/>
          </a:p>
          <a:p>
            <a:pPr>
              <a:buNone/>
            </a:pPr>
            <a:endParaRPr lang="sv-SE" sz="3294" dirty="0"/>
          </a:p>
        </p:txBody>
      </p:sp>
      <p:pic>
        <p:nvPicPr>
          <p:cNvPr id="5" name="Bildobjekt 4" descr="liten_hasse_final5_kontras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975" y="1958975"/>
            <a:ext cx="4363025" cy="3603625"/>
          </a:xfrm>
          <a:prstGeom prst="rect">
            <a:avLst/>
          </a:prstGeom>
        </p:spPr>
      </p:pic>
      <p:pic>
        <p:nvPicPr>
          <p:cNvPr id="6"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4000" b="1" dirty="0" smtClean="0"/>
              <a:t>6. Hjälp till att anmäla </a:t>
            </a:r>
            <a:r>
              <a:rPr lang="sv-SE" sz="2400" dirty="0" smtClean="0"/>
              <a:t>(forts)</a:t>
            </a:r>
            <a:endParaRPr lang="sv-SE" sz="2400" dirty="0"/>
          </a:p>
        </p:txBody>
      </p:sp>
      <p:sp>
        <p:nvSpPr>
          <p:cNvPr id="3" name="Content Placeholder 2"/>
          <p:cNvSpPr>
            <a:spLocks noGrp="1"/>
          </p:cNvSpPr>
          <p:nvPr>
            <p:ph idx="1"/>
          </p:nvPr>
        </p:nvSpPr>
        <p:spPr>
          <a:xfrm>
            <a:off x="457200" y="1722437"/>
            <a:ext cx="8229600" cy="4525963"/>
          </a:xfrm>
        </p:spPr>
        <p:txBody>
          <a:bodyPr>
            <a:normAutofit/>
          </a:bodyPr>
          <a:lstStyle/>
          <a:p>
            <a:pPr>
              <a:buNone/>
            </a:pPr>
            <a:r>
              <a:rPr lang="sv-SE" sz="2800" dirty="0" smtClean="0"/>
              <a:t>–	Om det rör sig om upprepade kränkningar är det bra att även anmäla hos polisen. </a:t>
            </a:r>
          </a:p>
          <a:p>
            <a:pPr>
              <a:buNone/>
            </a:pPr>
            <a:endParaRPr lang="sv-SE" sz="1200" dirty="0" smtClean="0"/>
          </a:p>
          <a:p>
            <a:pPr>
              <a:buNone/>
            </a:pPr>
            <a:r>
              <a:rPr lang="sv-SE" sz="2800" dirty="0" smtClean="0"/>
              <a:t>–	Alla sidor har olika sätt att anmäla på. Det bästa är att du själv lär dig hur det fungerar på den eller de sidorna ditt/dina barn är aktiv på. Men oftast finns det en text längst ner på sidan som heter antingen ”Abuse” eller ”Anmäl”. Där anmäler du!</a:t>
            </a:r>
            <a:endParaRPr lang="sv-SE" sz="2800"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7. Var en bra förebild.</a:t>
            </a:r>
            <a:endParaRPr lang="sv-SE" dirty="0"/>
          </a:p>
        </p:txBody>
      </p:sp>
      <p:sp>
        <p:nvSpPr>
          <p:cNvPr id="3" name="Content Placeholder 2"/>
          <p:cNvSpPr>
            <a:spLocks noGrp="1"/>
          </p:cNvSpPr>
          <p:nvPr>
            <p:ph idx="1"/>
          </p:nvPr>
        </p:nvSpPr>
        <p:spPr>
          <a:xfrm>
            <a:off x="1043608" y="1340768"/>
            <a:ext cx="5105400" cy="4525963"/>
          </a:xfrm>
        </p:spPr>
        <p:txBody>
          <a:bodyPr>
            <a:normAutofit/>
          </a:bodyPr>
          <a:lstStyle/>
          <a:p>
            <a:pPr>
              <a:buNone/>
            </a:pPr>
            <a:endParaRPr lang="sv-SE" b="1" dirty="0" smtClean="0"/>
          </a:p>
          <a:p>
            <a:pPr>
              <a:buNone/>
            </a:pPr>
            <a:r>
              <a:rPr lang="sv-SE" b="0" dirty="0" smtClean="0"/>
              <a:t>–	</a:t>
            </a:r>
            <a:r>
              <a:rPr lang="sv-SE" sz="2800" b="0" dirty="0" smtClean="0"/>
              <a:t>Försök att leva som du lär när det gäller internet. Om man vill att ens barn ska bete sig på ett visst sätt på nätet, är det bra att även själv följa de regler som har satts upp.</a:t>
            </a:r>
            <a:endParaRPr lang="sv-SE" sz="2800" dirty="0"/>
          </a:p>
        </p:txBody>
      </p:sp>
      <p:pic>
        <p:nvPicPr>
          <p:cNvPr id="4" name="Bildobjekt 3" descr="liten_hasse_final6_kontras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0152" y="3717032"/>
            <a:ext cx="2774184" cy="1872208"/>
          </a:xfrm>
          <a:prstGeom prst="rect">
            <a:avLst/>
          </a:prstGeom>
        </p:spPr>
      </p:pic>
      <p:pic>
        <p:nvPicPr>
          <p:cNvPr id="5"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sv-SE" dirty="0" smtClean="0"/>
              <a:t>Hur ser ungas nätvardag ut?</a:t>
            </a:r>
          </a:p>
        </p:txBody>
      </p:sp>
      <p:sp>
        <p:nvSpPr>
          <p:cNvPr id="3" name="Content Placeholder 2"/>
          <p:cNvSpPr>
            <a:spLocks noGrp="1"/>
          </p:cNvSpPr>
          <p:nvPr>
            <p:ph idx="1"/>
          </p:nvPr>
        </p:nvSpPr>
        <p:spPr>
          <a:xfrm>
            <a:off x="457200" y="1371600"/>
            <a:ext cx="8229600" cy="4525963"/>
          </a:xfrm>
        </p:spPr>
        <p:txBody>
          <a:bodyPr>
            <a:normAutofit/>
          </a:bodyPr>
          <a:lstStyle/>
          <a:p>
            <a:r>
              <a:rPr lang="sv-SE" sz="3027" dirty="0" smtClean="0"/>
              <a:t>Den </a:t>
            </a:r>
            <a:r>
              <a:rPr lang="sv-SE" sz="3027" dirty="0"/>
              <a:t>vanligaste </a:t>
            </a:r>
            <a:r>
              <a:rPr lang="sv-SE" sz="3027" dirty="0" smtClean="0"/>
              <a:t>aktiviteten för </a:t>
            </a:r>
            <a:r>
              <a:rPr lang="sv-SE" sz="3027" dirty="0"/>
              <a:t>13-18-åringar </a:t>
            </a:r>
            <a:r>
              <a:rPr lang="sv-SE" sz="3027" dirty="0" smtClean="0"/>
              <a:t>är sociala medier</a:t>
            </a:r>
          </a:p>
          <a:p>
            <a:r>
              <a:rPr lang="sv-SE" sz="2800" dirty="0"/>
              <a:t>D</a:t>
            </a:r>
            <a:r>
              <a:rPr lang="sv-SE" sz="2800" dirty="0" smtClean="0"/>
              <a:t>agens </a:t>
            </a:r>
            <a:r>
              <a:rPr lang="sv-SE" sz="2800" dirty="0"/>
              <a:t>3-åringar använder nätet i ungefärligen samma utsträckning som </a:t>
            </a:r>
            <a:r>
              <a:rPr lang="sv-SE" sz="2800" dirty="0" smtClean="0"/>
              <a:t>7–8-åringarna 2010</a:t>
            </a:r>
            <a:endParaRPr lang="sv-SE" sz="2800" dirty="0"/>
          </a:p>
          <a:p>
            <a:r>
              <a:rPr lang="sv-SE" sz="2800" dirty="0" smtClean="0"/>
              <a:t>Över 70% av 13 till18-åringar tar del av nyheter via nätet</a:t>
            </a:r>
          </a:p>
          <a:p>
            <a:endParaRPr lang="sv-SE" dirty="0"/>
          </a:p>
          <a:p>
            <a:pPr marL="0" indent="0">
              <a:buNone/>
            </a:pPr>
            <a:r>
              <a:rPr lang="sv-SE" sz="1600" dirty="0" smtClean="0"/>
              <a:t>Källa: </a:t>
            </a:r>
            <a:br>
              <a:rPr lang="sv-SE" sz="1600" dirty="0" smtClean="0"/>
            </a:br>
            <a:r>
              <a:rPr lang="sv-SE" sz="1600" dirty="0" smtClean="0"/>
              <a:t>Småungar och medier 2013</a:t>
            </a:r>
          </a:p>
          <a:p>
            <a:pPr marL="0" indent="0">
              <a:buNone/>
            </a:pPr>
            <a:r>
              <a:rPr lang="sv-SE" sz="1600" dirty="0" smtClean="0"/>
              <a:t>Ungar och medier 2013</a:t>
            </a:r>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v-SE" b="1" dirty="0" smtClean="0"/>
              <a:t>7. Var en bra förebild </a:t>
            </a:r>
            <a:r>
              <a:rPr lang="sv-SE" sz="2400" dirty="0" smtClean="0"/>
              <a:t>(forts)</a:t>
            </a:r>
            <a:endParaRPr lang="sv-SE" sz="2400" dirty="0"/>
          </a:p>
        </p:txBody>
      </p:sp>
      <p:sp>
        <p:nvSpPr>
          <p:cNvPr id="3" name="Content Placeholder 2"/>
          <p:cNvSpPr>
            <a:spLocks noGrp="1"/>
          </p:cNvSpPr>
          <p:nvPr>
            <p:ph idx="1"/>
          </p:nvPr>
        </p:nvSpPr>
        <p:spPr>
          <a:xfrm>
            <a:off x="457200" y="1325562"/>
            <a:ext cx="8229600" cy="4876800"/>
          </a:xfrm>
        </p:spPr>
        <p:txBody>
          <a:bodyPr>
            <a:normAutofit fontScale="55000" lnSpcReduction="20000"/>
          </a:bodyPr>
          <a:lstStyle/>
          <a:p>
            <a:pPr>
              <a:buNone/>
            </a:pPr>
            <a:r>
              <a:rPr lang="sv-SE" dirty="0" smtClean="0"/>
              <a:t>–</a:t>
            </a:r>
            <a:r>
              <a:rPr lang="sv-SE" sz="5091" dirty="0" smtClean="0"/>
              <a:t>	Om du varnar dina barn mycket för att de inte ska chatta med okända människor, så bör du tänka på hur du själv gör.</a:t>
            </a:r>
          </a:p>
          <a:p>
            <a:pPr>
              <a:buNone/>
            </a:pPr>
            <a:endParaRPr lang="sv-SE" sz="2182" dirty="0" smtClean="0"/>
          </a:p>
          <a:p>
            <a:pPr>
              <a:buNone/>
            </a:pPr>
            <a:r>
              <a:rPr lang="sv-SE" sz="5091" dirty="0" smtClean="0"/>
              <a:t>–	Det finns barn som är oroliga för sina föräldrars nätbeteende. Till exempel kan det vara svårt för ett barn att förstå hur nätdejting skiljer sig ifrån de chattrum där dom själva befinner sig.</a:t>
            </a:r>
          </a:p>
          <a:p>
            <a:pPr>
              <a:buNone/>
            </a:pPr>
            <a:endParaRPr lang="sv-SE" sz="2182" dirty="0" smtClean="0"/>
          </a:p>
          <a:p>
            <a:pPr>
              <a:buNone/>
            </a:pPr>
            <a:r>
              <a:rPr lang="sv-SE" sz="5091" dirty="0" smtClean="0"/>
              <a:t>–	Våga säga ifrån, även på nätet. Föregå med gott exempel. Ser du kränkande bilder, filmer eller texter på nätet så anmäl det och sprid inte vidare.</a:t>
            </a:r>
            <a:r>
              <a:rPr lang="sv-SE" b="1" dirty="0" smtClean="0"/>
              <a:t/>
            </a:r>
            <a:br>
              <a:rPr lang="sv-SE" b="1" dirty="0" smtClean="0"/>
            </a:br>
            <a:endParaRPr lang="sv-SE" b="1" dirty="0" smtClean="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8. Var där</a:t>
            </a:r>
            <a:endParaRPr lang="sv-SE" dirty="0"/>
          </a:p>
        </p:txBody>
      </p:sp>
      <p:sp>
        <p:nvSpPr>
          <p:cNvPr id="3" name="Content Placeholder 2"/>
          <p:cNvSpPr>
            <a:spLocks noGrp="1"/>
          </p:cNvSpPr>
          <p:nvPr>
            <p:ph idx="1"/>
          </p:nvPr>
        </p:nvSpPr>
        <p:spPr>
          <a:xfrm>
            <a:off x="457200" y="1219200"/>
            <a:ext cx="8229600" cy="4906963"/>
          </a:xfrm>
        </p:spPr>
        <p:txBody>
          <a:bodyPr>
            <a:normAutofit fontScale="92500"/>
          </a:bodyPr>
          <a:lstStyle/>
          <a:p>
            <a:pPr>
              <a:buNone/>
            </a:pPr>
            <a:r>
              <a:rPr lang="sv-SE" sz="3176" dirty="0" smtClean="0"/>
              <a:t>– </a:t>
            </a:r>
            <a:r>
              <a:rPr lang="sv-SE" sz="3027" dirty="0" smtClean="0"/>
              <a:t>	</a:t>
            </a:r>
            <a:r>
              <a:rPr lang="sv-SE" sz="3027" b="0" dirty="0" smtClean="0"/>
              <a:t>Du behöver inte vara på alla sidor som barnen besöker för att ”vara där”. </a:t>
            </a:r>
          </a:p>
          <a:p>
            <a:pPr>
              <a:buNone/>
            </a:pPr>
            <a:endParaRPr lang="sv-SE" sz="1081" b="0" dirty="0" smtClean="0"/>
          </a:p>
          <a:p>
            <a:pPr>
              <a:buNone/>
            </a:pPr>
            <a:r>
              <a:rPr lang="sv-SE" sz="3294" b="0" dirty="0" smtClean="0"/>
              <a:t>–	</a:t>
            </a:r>
            <a:r>
              <a:rPr lang="sv-SE" sz="3027" b="0" dirty="0" smtClean="0"/>
              <a:t>Det räcker ibland med att förstå vad de pratar om. Då är det lättare för dig att finnas där när de vill prata om sina upplevelser, positiva som negativa. </a:t>
            </a:r>
          </a:p>
          <a:p>
            <a:pPr>
              <a:buNone/>
            </a:pPr>
            <a:endParaRPr lang="sv-SE" sz="1176" b="0" dirty="0" smtClean="0"/>
          </a:p>
          <a:p>
            <a:pPr>
              <a:buNone/>
            </a:pPr>
            <a:r>
              <a:rPr lang="sv-SE" sz="3294" b="0" dirty="0" smtClean="0"/>
              <a:t>–	</a:t>
            </a:r>
            <a:r>
              <a:rPr lang="sv-SE" sz="3027" b="0" dirty="0" smtClean="0"/>
              <a:t>Du kan vara där när något gått snett och de </a:t>
            </a:r>
            <a:br>
              <a:rPr lang="sv-SE" sz="3027" b="0" dirty="0" smtClean="0"/>
            </a:br>
            <a:r>
              <a:rPr lang="sv-SE" sz="3027" b="0" dirty="0" smtClean="0"/>
              <a:t>behöver hjälp. </a:t>
            </a:r>
          </a:p>
          <a:p>
            <a:pPr>
              <a:buNone/>
            </a:pPr>
            <a:endParaRPr lang="sv-SE" sz="1176" dirty="0" smtClean="0"/>
          </a:p>
          <a:p>
            <a:pPr>
              <a:buNone/>
            </a:pPr>
            <a:r>
              <a:rPr lang="sv-SE" sz="3294" b="0" dirty="0" smtClean="0"/>
              <a:t>–	</a:t>
            </a:r>
            <a:r>
              <a:rPr lang="sv-SE" sz="3027" b="0" dirty="0" smtClean="0"/>
              <a:t>Men du kan framför allt vara där som en närvarande vuxen på nätet.</a:t>
            </a:r>
            <a:endParaRPr lang="sv-SE" sz="3027"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b="1" dirty="0" smtClean="0"/>
              <a:t>Frågor eller tankar?</a:t>
            </a:r>
            <a:endParaRPr lang="sv-SE" sz="4000" b="1" dirty="0"/>
          </a:p>
        </p:txBody>
      </p:sp>
      <p:sp>
        <p:nvSpPr>
          <p:cNvPr id="3" name="Content Placeholder 2"/>
          <p:cNvSpPr>
            <a:spLocks noGrp="1"/>
          </p:cNvSpPr>
          <p:nvPr>
            <p:ph idx="1"/>
          </p:nvPr>
        </p:nvSpPr>
        <p:spPr/>
        <p:txBody>
          <a:bodyPr>
            <a:normAutofit fontScale="85000" lnSpcReduction="20000"/>
          </a:bodyPr>
          <a:lstStyle/>
          <a:p>
            <a:r>
              <a:rPr lang="sv-SE" dirty="0" smtClean="0"/>
              <a:t>Känns det lätt eller svårt att prata om Internet med dina unga?</a:t>
            </a:r>
          </a:p>
          <a:p>
            <a:r>
              <a:rPr lang="sv-SE" dirty="0" smtClean="0"/>
              <a:t>Känner du att det är lätt att få information om unga och Internet?</a:t>
            </a:r>
          </a:p>
          <a:p>
            <a:r>
              <a:rPr lang="sv-SE" dirty="0" smtClean="0"/>
              <a:t>Vilka regler eller förhållningssätt har ni hemma som du tycker fungerar bra?</a:t>
            </a:r>
          </a:p>
          <a:p>
            <a:r>
              <a:rPr lang="sv-SE" dirty="0" smtClean="0"/>
              <a:t>Vad känner du som förälder är otäckt/läskigt med Internet?</a:t>
            </a:r>
          </a:p>
          <a:p>
            <a:r>
              <a:rPr lang="sv-SE" dirty="0" smtClean="0"/>
              <a:t>Har du nåt bra tips du skulle vilja berätta för de andra?</a:t>
            </a:r>
          </a:p>
          <a:p>
            <a:r>
              <a:rPr lang="sv-SE" dirty="0" smtClean="0"/>
              <a:t>Skulle ni vilja ha mer information om unga och Internet? </a:t>
            </a:r>
            <a:endParaRPr lang="sv-SE"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Mer om unga och nätet- material</a:t>
            </a:r>
            <a:endParaRPr lang="sv-SE" b="1" dirty="0"/>
          </a:p>
        </p:txBody>
      </p:sp>
      <p:sp>
        <p:nvSpPr>
          <p:cNvPr id="3" name="Content Placeholder 2"/>
          <p:cNvSpPr>
            <a:spLocks noGrp="1"/>
          </p:cNvSpPr>
          <p:nvPr>
            <p:ph idx="1"/>
          </p:nvPr>
        </p:nvSpPr>
        <p:spPr>
          <a:xfrm>
            <a:off x="381000" y="1493837"/>
            <a:ext cx="8229600" cy="4525963"/>
          </a:xfrm>
        </p:spPr>
        <p:txBody>
          <a:bodyPr>
            <a:normAutofit fontScale="92500" lnSpcReduction="20000"/>
          </a:bodyPr>
          <a:lstStyle/>
          <a:p>
            <a:pPr>
              <a:buNone/>
            </a:pPr>
            <a:r>
              <a:rPr lang="sv-SE" dirty="0" smtClean="0"/>
              <a:t>• </a:t>
            </a:r>
            <a:r>
              <a:rPr lang="sv-SE" dirty="0" err="1" smtClean="0"/>
              <a:t>Friends</a:t>
            </a:r>
            <a:endParaRPr lang="sv-SE" dirty="0" smtClean="0"/>
          </a:p>
          <a:p>
            <a:pPr>
              <a:buNone/>
            </a:pPr>
            <a:r>
              <a:rPr lang="sv-SE" dirty="0" smtClean="0"/>
              <a:t>• Statens Medieråd</a:t>
            </a:r>
          </a:p>
          <a:p>
            <a:pPr>
              <a:buNone/>
            </a:pPr>
            <a:r>
              <a:rPr lang="sv-SE" dirty="0" smtClean="0"/>
              <a:t>• BRIS</a:t>
            </a:r>
          </a:p>
          <a:p>
            <a:pPr>
              <a:buNone/>
            </a:pPr>
            <a:r>
              <a:rPr lang="sv-SE" dirty="0" smtClean="0"/>
              <a:t>• .se</a:t>
            </a:r>
          </a:p>
          <a:p>
            <a:pPr>
              <a:buNone/>
            </a:pPr>
            <a:r>
              <a:rPr lang="sv-SE" dirty="0" smtClean="0"/>
              <a:t>• Myndigheten för ungdoms- och civilsamhällesfrågor, muck</a:t>
            </a:r>
          </a:p>
          <a:p>
            <a:pPr>
              <a:buNone/>
            </a:pPr>
            <a:r>
              <a:rPr lang="sv-SE" dirty="0" smtClean="0"/>
              <a:t>• Fryshuset, </a:t>
            </a:r>
            <a:r>
              <a:rPr lang="sv-SE" dirty="0" err="1" smtClean="0"/>
              <a:t>Nätvandrarna</a:t>
            </a:r>
            <a:endParaRPr lang="sv-SE" dirty="0" smtClean="0"/>
          </a:p>
          <a:p>
            <a:pPr>
              <a:buNone/>
            </a:pPr>
            <a:endParaRPr lang="sv-SE" dirty="0" smtClean="0"/>
          </a:p>
          <a:p>
            <a:pPr>
              <a:buNone/>
            </a:pPr>
            <a:r>
              <a:rPr lang="sv-SE" sz="2824" dirty="0" smtClean="0"/>
              <a:t>Länkar till dessa organisationers material finns på </a:t>
            </a:r>
            <a:r>
              <a:rPr lang="sv-SE" sz="2824" dirty="0" smtClean="0">
                <a:hlinkClick r:id="rId3"/>
              </a:rPr>
              <a:t>www.surfalugnt.se</a:t>
            </a:r>
            <a:endParaRPr lang="sv-SE" sz="2824" dirty="0" smtClean="0"/>
          </a:p>
          <a:p>
            <a:pPr>
              <a:buNone/>
            </a:pPr>
            <a:endParaRPr lang="sv-SE" dirty="0"/>
          </a:p>
        </p:txBody>
      </p:sp>
      <p:pic>
        <p:nvPicPr>
          <p:cNvPr id="5"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143000"/>
          </a:xfrm>
        </p:spPr>
        <p:txBody>
          <a:bodyPr>
            <a:normAutofit/>
          </a:bodyPr>
          <a:lstStyle/>
          <a:p>
            <a:r>
              <a:rPr lang="sv-SE" sz="3400" dirty="0" smtClean="0"/>
              <a:t>Tack för din tid och lycka till.</a:t>
            </a:r>
            <a:endParaRPr lang="sv-SE" sz="3400" dirty="0"/>
          </a:p>
        </p:txBody>
      </p:sp>
      <p:pic>
        <p:nvPicPr>
          <p:cNvPr id="8" name="Bildobjekt 7" descr="surfalugnt_logo_original.jpg"/>
          <p:cNvPicPr>
            <a:picLocks noChangeAspect="1"/>
          </p:cNvPicPr>
          <p:nvPr/>
        </p:nvPicPr>
        <p:blipFill>
          <a:blip r:embed="rId3"/>
          <a:stretch>
            <a:fillRect/>
          </a:stretch>
        </p:blipFill>
        <p:spPr>
          <a:xfrm>
            <a:off x="2133600" y="3048000"/>
            <a:ext cx="4804025" cy="9001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sv-SE" dirty="0" smtClean="0"/>
              <a:t>Hur ser ungas nätvardag ut?</a:t>
            </a:r>
          </a:p>
        </p:txBody>
      </p:sp>
      <p:sp>
        <p:nvSpPr>
          <p:cNvPr id="3" name="Content Placeholder 2"/>
          <p:cNvSpPr>
            <a:spLocks noGrp="1"/>
          </p:cNvSpPr>
          <p:nvPr>
            <p:ph idx="1"/>
          </p:nvPr>
        </p:nvSpPr>
        <p:spPr>
          <a:xfrm>
            <a:off x="457200" y="1447800"/>
            <a:ext cx="8686800" cy="4724400"/>
          </a:xfrm>
        </p:spPr>
        <p:txBody>
          <a:bodyPr>
            <a:noAutofit/>
          </a:bodyPr>
          <a:lstStyle/>
          <a:p>
            <a:r>
              <a:rPr lang="sv-SE" sz="2400" dirty="0" smtClean="0"/>
              <a:t>Andelen som inte utsatts på nätet är stor, 80-94%. De flesta unga blir alltså inte utsatta på nätet</a:t>
            </a:r>
          </a:p>
          <a:p>
            <a:r>
              <a:rPr lang="sv-SE" sz="2400" dirty="0" smtClean="0"/>
              <a:t>Men det finns, som i alla sociala sammanhang, en baksida:</a:t>
            </a:r>
          </a:p>
          <a:p>
            <a:pPr lvl="1"/>
            <a:r>
              <a:rPr lang="sv-SE" sz="2400" dirty="0" smtClean="0"/>
              <a:t>14 % av 13-16 åringar har blivit mobbade via nätet</a:t>
            </a:r>
          </a:p>
          <a:p>
            <a:pPr lvl="1"/>
            <a:r>
              <a:rPr lang="sv-SE" sz="2400" dirty="0" smtClean="0"/>
              <a:t>6 % av 13-16 åringarna har blivit hotade via nätet.</a:t>
            </a:r>
          </a:p>
          <a:p>
            <a:pPr marL="457200" lvl="1" indent="0">
              <a:buNone/>
            </a:pPr>
            <a:endParaRPr lang="sv-SE" sz="2400" dirty="0"/>
          </a:p>
          <a:p>
            <a:pPr marL="457200" lvl="1" indent="0">
              <a:buNone/>
            </a:pPr>
            <a:r>
              <a:rPr lang="sv-SE" sz="2400" dirty="0" smtClean="0"/>
              <a:t>I de allra flesta fall handlar det om kränkningar i ungas närmiljö som också flyttar in på nätet.</a:t>
            </a:r>
          </a:p>
          <a:p>
            <a:pPr>
              <a:buNone/>
            </a:pPr>
            <a:endParaRPr lang="sv-SE" sz="1600" dirty="0" smtClean="0"/>
          </a:p>
          <a:p>
            <a:pPr>
              <a:buNone/>
            </a:pPr>
            <a:r>
              <a:rPr lang="sv-SE" sz="1600" dirty="0" smtClean="0"/>
              <a:t>Källor: </a:t>
            </a:r>
            <a:endParaRPr lang="sv-SE" sz="1600" dirty="0"/>
          </a:p>
          <a:p>
            <a:pPr>
              <a:buNone/>
            </a:pPr>
            <a:r>
              <a:rPr lang="sv-SE" sz="1600" dirty="0" smtClean="0"/>
              <a:t>Ungar &amp; Medier 2013, Statens medieråd.</a:t>
            </a:r>
          </a:p>
          <a:p>
            <a:pPr lvl="1">
              <a:buNone/>
            </a:pPr>
            <a:endParaRPr lang="sv-SE" sz="2400" dirty="0" smtClean="0"/>
          </a:p>
          <a:p>
            <a:pPr lvl="1"/>
            <a:endParaRPr lang="sv-SE" sz="2400" dirty="0" smtClean="0"/>
          </a:p>
          <a:p>
            <a:pPr>
              <a:buNone/>
            </a:pPr>
            <a:endParaRPr lang="sv-SE" sz="2000" dirty="0" smtClean="0"/>
          </a:p>
        </p:txBody>
      </p:sp>
      <p:pic>
        <p:nvPicPr>
          <p:cNvPr id="6"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Hur ser ungas nätvardag ut?</a:t>
            </a:r>
            <a:endParaRPr lang="sv-SE" dirty="0"/>
          </a:p>
        </p:txBody>
      </p:sp>
      <p:sp>
        <p:nvSpPr>
          <p:cNvPr id="3" name="Content Placeholder 2"/>
          <p:cNvSpPr>
            <a:spLocks noGrp="1"/>
          </p:cNvSpPr>
          <p:nvPr>
            <p:ph idx="1"/>
          </p:nvPr>
        </p:nvSpPr>
        <p:spPr>
          <a:xfrm>
            <a:off x="457200" y="1371600"/>
            <a:ext cx="5181600" cy="4800600"/>
          </a:xfrm>
        </p:spPr>
        <p:txBody>
          <a:bodyPr>
            <a:noAutofit/>
          </a:bodyPr>
          <a:lstStyle/>
          <a:p>
            <a:r>
              <a:rPr lang="sv-SE" sz="2400" dirty="0" smtClean="0"/>
              <a:t>Internet är en naturlig del</a:t>
            </a:r>
            <a:br>
              <a:rPr lang="sv-SE" sz="2400" dirty="0" smtClean="0"/>
            </a:br>
            <a:r>
              <a:rPr lang="sv-SE" sz="2400" dirty="0" smtClean="0"/>
              <a:t>av ungas vardag</a:t>
            </a:r>
          </a:p>
          <a:p>
            <a:endParaRPr lang="sv-SE" sz="1100" dirty="0" smtClean="0"/>
          </a:p>
          <a:p>
            <a:r>
              <a:rPr lang="sv-SE" sz="2400" dirty="0" smtClean="0"/>
              <a:t>Användarna blir yngre</a:t>
            </a:r>
            <a:br>
              <a:rPr lang="sv-SE" sz="2400" dirty="0" smtClean="0"/>
            </a:br>
            <a:r>
              <a:rPr lang="sv-SE" sz="2400" dirty="0" smtClean="0"/>
              <a:t>och yngre</a:t>
            </a:r>
          </a:p>
          <a:p>
            <a:endParaRPr lang="sv-SE" sz="1100" dirty="0" smtClean="0"/>
          </a:p>
          <a:p>
            <a:r>
              <a:rPr lang="sv-SE" sz="2400" dirty="0" smtClean="0"/>
              <a:t>En majoritet av de unga har </a:t>
            </a:r>
            <a:br>
              <a:rPr lang="sv-SE" sz="2400" dirty="0" smtClean="0"/>
            </a:br>
            <a:r>
              <a:rPr lang="sv-SE" sz="2400" dirty="0" smtClean="0"/>
              <a:t>aldrig blivit utsatta för </a:t>
            </a:r>
            <a:br>
              <a:rPr lang="sv-SE" sz="2400" dirty="0" smtClean="0"/>
            </a:br>
            <a:r>
              <a:rPr lang="sv-SE" sz="2400" dirty="0" smtClean="0"/>
              <a:t>kränkningar via nätet</a:t>
            </a:r>
          </a:p>
          <a:p>
            <a:endParaRPr lang="sv-SE" sz="1100" dirty="0" smtClean="0"/>
          </a:p>
          <a:p>
            <a:r>
              <a:rPr lang="sv-SE" sz="2400" dirty="0" smtClean="0"/>
              <a:t>Men alla är på nätet</a:t>
            </a:r>
          </a:p>
          <a:p>
            <a:endParaRPr lang="sv-SE" sz="1100" dirty="0" smtClean="0"/>
          </a:p>
          <a:p>
            <a:r>
              <a:rPr lang="sv-SE" sz="2400" dirty="0" smtClean="0"/>
              <a:t>Du behövs där du med</a:t>
            </a:r>
          </a:p>
        </p:txBody>
      </p:sp>
      <p:pic>
        <p:nvPicPr>
          <p:cNvPr id="4" name="Bildobjekt 3" descr="liten_hasse_final2_kontrast.jpg"/>
          <p:cNvPicPr>
            <a:picLocks noChangeAspect="1"/>
          </p:cNvPicPr>
          <p:nvPr/>
        </p:nvPicPr>
        <p:blipFill>
          <a:blip r:embed="rId3"/>
          <a:stretch>
            <a:fillRect/>
          </a:stretch>
        </p:blipFill>
        <p:spPr>
          <a:xfrm>
            <a:off x="5076825" y="1711325"/>
            <a:ext cx="3457575" cy="4003675"/>
          </a:xfrm>
          <a:prstGeom prst="rect">
            <a:avLst/>
          </a:prstGeom>
        </p:spPr>
      </p:pic>
      <p:pic>
        <p:nvPicPr>
          <p:cNvPr id="6" name="Bildobjekt 0" descr="surfalugnt_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548680"/>
            <a:ext cx="7772400" cy="778098"/>
          </a:xfrm>
        </p:spPr>
        <p:txBody>
          <a:bodyPr anchor="t">
            <a:normAutofit/>
          </a:bodyPr>
          <a:lstStyle/>
          <a:p>
            <a:r>
              <a:rPr lang="sv-SE" dirty="0"/>
              <a:t>Bekräftelse</a:t>
            </a:r>
          </a:p>
        </p:txBody>
      </p:sp>
      <p:sp>
        <p:nvSpPr>
          <p:cNvPr id="5" name="Platshållare för innehåll 4"/>
          <p:cNvSpPr>
            <a:spLocks noGrp="1"/>
          </p:cNvSpPr>
          <p:nvPr>
            <p:ph sz="quarter" idx="1"/>
          </p:nvPr>
        </p:nvSpPr>
        <p:spPr>
          <a:xfrm>
            <a:off x="1187624" y="1916832"/>
            <a:ext cx="6465912" cy="2701280"/>
          </a:xfrm>
        </p:spPr>
        <p:txBody>
          <a:bodyPr>
            <a:normAutofit/>
          </a:bodyPr>
          <a:lstStyle/>
          <a:p>
            <a:pPr>
              <a:spcAft>
                <a:spcPts val="400"/>
              </a:spcAft>
            </a:pPr>
            <a:r>
              <a:rPr lang="sv-SE" sz="2400" dirty="0"/>
              <a:t>Människor söker bekräftelse. Dagens tekniska lösningar gör det enklare att få det.</a:t>
            </a:r>
          </a:p>
          <a:p>
            <a:pPr>
              <a:spcAft>
                <a:spcPts val="400"/>
              </a:spcAft>
            </a:pPr>
            <a:r>
              <a:rPr lang="sv-SE" sz="2400" dirty="0"/>
              <a:t>Många sociala tjänster online går ut på att man automatisk delar sin aktivitet.</a:t>
            </a:r>
          </a:p>
        </p:txBody>
      </p:sp>
      <p:pic>
        <p:nvPicPr>
          <p:cNvPr id="4" name="Bildobjekt 3" descr="Utbilda utan text.jpg"/>
          <p:cNvPicPr>
            <a:picLocks noChangeAspect="1"/>
          </p:cNvPicPr>
          <p:nvPr/>
        </p:nvPicPr>
        <p:blipFill>
          <a:blip r:embed="rId3"/>
          <a:stretch>
            <a:fillRect/>
          </a:stretch>
        </p:blipFill>
        <p:spPr>
          <a:xfrm>
            <a:off x="-1768" y="4109203"/>
            <a:ext cx="9230576" cy="2824997"/>
          </a:xfrm>
          <a:prstGeom prst="rect">
            <a:avLst/>
          </a:prstGeom>
        </p:spPr>
      </p:pic>
    </p:spTree>
    <p:extLst>
      <p:ext uri="{BB962C8B-B14F-4D97-AF65-F5344CB8AC3E}">
        <p14:creationId xmlns:p14="http://schemas.microsoft.com/office/powerpoint/2010/main" val="16403957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XV_ipad_360.png"/>
          <p:cNvPicPr>
            <a:picLocks noChangeAspect="1"/>
          </p:cNvPicPr>
          <p:nvPr/>
        </p:nvPicPr>
        <p:blipFill rotWithShape="1">
          <a:blip r:embed="rId3" cstate="screen">
            <a:extLst>
              <a:ext uri="{28A0092B-C50C-407E-A947-70E740481C1C}">
                <a14:useLocalDpi xmlns:a14="http://schemas.microsoft.com/office/drawing/2010/main"/>
              </a:ext>
            </a:extLst>
          </a:blip>
          <a:srcRect l="2018" t="9292" r="4014" b="9396"/>
          <a:stretch/>
        </p:blipFill>
        <p:spPr>
          <a:xfrm>
            <a:off x="1115616" y="332656"/>
            <a:ext cx="6968554" cy="5481778"/>
          </a:xfrm>
          <a:prstGeom prst="rect">
            <a:avLst/>
          </a:prstGeom>
        </p:spPr>
      </p:pic>
      <p:pic>
        <p:nvPicPr>
          <p:cNvPr id="2" name="Bildobjekt 1" descr="instagram-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3512" y="4060884"/>
            <a:ext cx="1264512" cy="1264512"/>
          </a:xfrm>
          <a:prstGeom prst="rect">
            <a:avLst/>
          </a:prstGeom>
        </p:spPr>
      </p:pic>
      <p:pic>
        <p:nvPicPr>
          <p:cNvPr id="3" name="Bildobjekt 2" descr="facebook-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23728" y="2805116"/>
            <a:ext cx="1800200" cy="1800200"/>
          </a:xfrm>
          <a:prstGeom prst="rect">
            <a:avLst/>
          </a:prstGeom>
        </p:spPr>
      </p:pic>
      <p:pic>
        <p:nvPicPr>
          <p:cNvPr id="5" name="Bildobjekt 4" descr="askf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56556" y="3389672"/>
            <a:ext cx="1863716" cy="1863716"/>
          </a:xfrm>
          <a:prstGeom prst="rect">
            <a:avLst/>
          </a:prstGeom>
        </p:spPr>
      </p:pic>
      <p:pic>
        <p:nvPicPr>
          <p:cNvPr id="10" name="Bildobjekt 9" descr="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52500" y="1651184"/>
            <a:ext cx="2007732" cy="1729996"/>
          </a:xfrm>
          <a:prstGeom prst="rect">
            <a:avLst/>
          </a:prstGeom>
        </p:spPr>
      </p:pic>
      <p:pic>
        <p:nvPicPr>
          <p:cNvPr id="6" name="Bildobjekt 5" descr="twitter-icon.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3928" y="2949132"/>
            <a:ext cx="1596884" cy="1703251"/>
          </a:xfrm>
          <a:prstGeom prst="rect">
            <a:avLst/>
          </a:prstGeom>
        </p:spPr>
      </p:pic>
      <p:pic>
        <p:nvPicPr>
          <p:cNvPr id="7" name="Bildobjekt 6" descr="KIK_app_icon_android-300x300.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80292" y="1196752"/>
            <a:ext cx="2040412" cy="2040412"/>
          </a:xfrm>
          <a:prstGeom prst="rect">
            <a:avLst/>
          </a:prstGeom>
        </p:spPr>
      </p:pic>
      <p:pic>
        <p:nvPicPr>
          <p:cNvPr id="9" name="Bildobjekt 0" descr="surfalugnt_logo.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92280" y="6237312"/>
            <a:ext cx="1646238" cy="328209"/>
          </a:xfrm>
          <a:prstGeom prst="rect">
            <a:avLst/>
          </a:prstGeom>
          <a:noFill/>
          <a:ln w="9525">
            <a:noFill/>
            <a:miter lim="800000"/>
            <a:headEnd/>
            <a:tailEnd/>
          </a:ln>
        </p:spPr>
      </p:pic>
    </p:spTree>
    <p:extLst>
      <p:ext uri="{BB962C8B-B14F-4D97-AF65-F5344CB8AC3E}">
        <p14:creationId xmlns:p14="http://schemas.microsoft.com/office/powerpoint/2010/main" val="14064743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755576" y="404664"/>
            <a:ext cx="7772400" cy="1143000"/>
          </a:xfrm>
        </p:spPr>
        <p:txBody>
          <a:bodyPr>
            <a:noAutofit/>
          </a:bodyPr>
          <a:lstStyle/>
          <a:p>
            <a:pPr algn="ctr"/>
            <a:r>
              <a:rPr lang="sv-SE" dirty="0" smtClean="0">
                <a:cs typeface="Helvetica"/>
              </a:rPr>
              <a:t>Den går att ringa med… också!</a:t>
            </a:r>
            <a:endParaRPr lang="sv-SE" dirty="0">
              <a:cs typeface="Helvetica"/>
            </a:endParaRPr>
          </a:p>
        </p:txBody>
      </p:sp>
      <p:pic>
        <p:nvPicPr>
          <p:cNvPr id="7" name="Bildobjekt 6" descr="mobi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3703" y="1460388"/>
            <a:ext cx="4022513" cy="4571595"/>
          </a:xfrm>
          <a:prstGeom prst="rect">
            <a:avLst/>
          </a:prstGeom>
        </p:spPr>
      </p:pic>
      <p:pic>
        <p:nvPicPr>
          <p:cNvPr id="4" name="Bildobjekt 3" descr="270715_10150325150094009_7435776_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5049" y="2852936"/>
            <a:ext cx="3384376" cy="3172995"/>
          </a:xfrm>
          <a:prstGeom prst="rect">
            <a:avLst/>
          </a:prstGeom>
        </p:spPr>
      </p:pic>
    </p:spTree>
    <p:extLst>
      <p:ext uri="{BB962C8B-B14F-4D97-AF65-F5344CB8AC3E}">
        <p14:creationId xmlns:p14="http://schemas.microsoft.com/office/powerpoint/2010/main" val="5386534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Vuxen närvaro på Internet</a:t>
            </a:r>
            <a:endParaRPr lang="sv-SE" dirty="0"/>
          </a:p>
        </p:txBody>
      </p:sp>
      <p:sp>
        <p:nvSpPr>
          <p:cNvPr id="3" name="Content Placeholder 2"/>
          <p:cNvSpPr>
            <a:spLocks noGrp="1"/>
          </p:cNvSpPr>
          <p:nvPr>
            <p:ph idx="1"/>
          </p:nvPr>
        </p:nvSpPr>
        <p:spPr/>
        <p:txBody>
          <a:bodyPr>
            <a:normAutofit/>
          </a:bodyPr>
          <a:lstStyle/>
          <a:p>
            <a:r>
              <a:rPr lang="sv-SE" sz="2800" dirty="0" smtClean="0"/>
              <a:t>Vuxen närvaro på Internet behöver inte alltid handla om att vara aktiv online</a:t>
            </a:r>
          </a:p>
          <a:p>
            <a:pPr>
              <a:buNone/>
            </a:pPr>
            <a:endParaRPr lang="sv-SE" sz="1400" dirty="0" smtClean="0"/>
          </a:p>
          <a:p>
            <a:r>
              <a:rPr lang="sv-SE" sz="2800" dirty="0" smtClean="0"/>
              <a:t>Att vara ”mentalt digitalt närvarande” är minst lika bra. Det vill säga att man känner sig trygg i hur ungas nätvardag ser ut.</a:t>
            </a:r>
          </a:p>
          <a:p>
            <a:endParaRPr lang="sv-SE" sz="2800" dirty="0"/>
          </a:p>
          <a:p>
            <a:r>
              <a:rPr lang="sv-SE" sz="2800" dirty="0" smtClean="0"/>
              <a:t>De unga är alltid experterna. Fråga dem!</a:t>
            </a:r>
            <a:endParaRPr lang="sv-SE" sz="2800" dirty="0"/>
          </a:p>
        </p:txBody>
      </p:sp>
      <p:pic>
        <p:nvPicPr>
          <p:cNvPr id="5" name="Bildobjekt 0" descr="surfalugnt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6172200"/>
            <a:ext cx="1646238" cy="32820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sv-SE" sz="6700" b="1" dirty="0" smtClean="0"/>
              <a:t>8 råd </a:t>
            </a:r>
            <a:r>
              <a:rPr lang="sv-SE" b="1" dirty="0" smtClean="0"/>
              <a:t/>
            </a:r>
            <a:br>
              <a:rPr lang="sv-SE" b="1" dirty="0" smtClean="0"/>
            </a:br>
            <a:r>
              <a:rPr lang="sv-SE" b="1" dirty="0" smtClean="0"/>
              <a:t>för att bli mer närvarande </a:t>
            </a:r>
            <a:br>
              <a:rPr lang="sv-SE" b="1" dirty="0" smtClean="0"/>
            </a:br>
            <a:r>
              <a:rPr lang="sv-SE" b="1" dirty="0" smtClean="0"/>
              <a:t>i ungas </a:t>
            </a:r>
            <a:r>
              <a:rPr lang="sv-SE" b="1" dirty="0" err="1" smtClean="0"/>
              <a:t>nätvardag</a:t>
            </a:r>
            <a:r>
              <a:rPr lang="sv-SE" b="1" dirty="0" smtClean="0"/>
              <a:t>!</a:t>
            </a:r>
            <a:endParaRPr lang="sv-SE"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9017</TotalTime>
  <Words>4146</Words>
  <Application>Microsoft Macintosh PowerPoint</Application>
  <PresentationFormat>Bildspel på skärmen (4:3)</PresentationFormat>
  <Paragraphs>318</Paragraphs>
  <Slides>24</Slides>
  <Notes>24</Notes>
  <HiddenSlides>0</HiddenSlides>
  <MMClips>0</MMClips>
  <ScaleCrop>false</ScaleCrop>
  <HeadingPairs>
    <vt:vector size="4" baseType="variant">
      <vt:variant>
        <vt:lpstr>Tema</vt:lpstr>
      </vt:variant>
      <vt:variant>
        <vt:i4>1</vt:i4>
      </vt:variant>
      <vt:variant>
        <vt:lpstr>Bildrubriker</vt:lpstr>
      </vt:variant>
      <vt:variant>
        <vt:i4>24</vt:i4>
      </vt:variant>
    </vt:vector>
  </HeadingPairs>
  <TitlesOfParts>
    <vt:vector size="25" baseType="lpstr">
      <vt:lpstr>Office Theme</vt:lpstr>
      <vt:lpstr>40 minuter om ungas nätvardag Ett föreläsningsmaterial från Surfa Lugnt</vt:lpstr>
      <vt:lpstr>Hur ser ungas nätvardag ut?</vt:lpstr>
      <vt:lpstr>Hur ser ungas nätvardag ut?</vt:lpstr>
      <vt:lpstr>Hur ser ungas nätvardag ut?</vt:lpstr>
      <vt:lpstr>Bekräftelse</vt:lpstr>
      <vt:lpstr>PowerPoint-presentation</vt:lpstr>
      <vt:lpstr>Den går att ringa med… också!</vt:lpstr>
      <vt:lpstr>Vuxen närvaro på Internet</vt:lpstr>
      <vt:lpstr>8 råd  för att bli mer närvarande  i ungas nätvardag!</vt:lpstr>
      <vt:lpstr>1. Prata om nätet – gärna varje dag!</vt:lpstr>
      <vt:lpstr>Några frågor att komma igång med</vt:lpstr>
      <vt:lpstr>2. Våga vara vuxen och sätt gränser</vt:lpstr>
      <vt:lpstr>3. Våga vara nyfiken</vt:lpstr>
      <vt:lpstr>4. Lär dig själv</vt:lpstr>
      <vt:lpstr>4. Lär dig själv – övning!</vt:lpstr>
      <vt:lpstr>5. Sätt upp gemensamma regler</vt:lpstr>
      <vt:lpstr>6. Hjälp till att anmäla</vt:lpstr>
      <vt:lpstr>6. Hjälp till att anmäla (forts)</vt:lpstr>
      <vt:lpstr>7. Var en bra förebild.</vt:lpstr>
      <vt:lpstr>7. Var en bra förebild (forts)</vt:lpstr>
      <vt:lpstr>8. Var där</vt:lpstr>
      <vt:lpstr>Frågor eller tankar?</vt:lpstr>
      <vt:lpstr>Mer om unga och nätet- material</vt:lpstr>
      <vt:lpstr>Tack för din tid och lycka till.</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 minuter om unga och nätet.</dc:title>
  <dc:creator>jlindq01</dc:creator>
  <cp:lastModifiedBy>Ulrika Stromqvist</cp:lastModifiedBy>
  <cp:revision>152</cp:revision>
  <dcterms:created xsi:type="dcterms:W3CDTF">2011-04-21T09:14:31Z</dcterms:created>
  <dcterms:modified xsi:type="dcterms:W3CDTF">2015-01-27T10:17:26Z</dcterms:modified>
</cp:coreProperties>
</file>